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94433" y="320166"/>
            <a:ext cx="5755132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80794" y="1966087"/>
            <a:ext cx="4591685" cy="1581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14511" y="6465214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16.png"/><Relationship Id="rId7" Type="http://schemas.openxmlformats.org/officeDocument/2006/relationships/image" Target="../media/image3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3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jpg"/><Relationship Id="rId18" Type="http://schemas.openxmlformats.org/officeDocument/2006/relationships/image" Target="../media/image45.jpg"/><Relationship Id="rId3" Type="http://schemas.openxmlformats.org/officeDocument/2006/relationships/image" Target="../media/image16.png"/><Relationship Id="rId21" Type="http://schemas.openxmlformats.org/officeDocument/2006/relationships/image" Target="../media/image48.jpg"/><Relationship Id="rId7" Type="http://schemas.openxmlformats.org/officeDocument/2006/relationships/image" Target="../media/image34.png"/><Relationship Id="rId12" Type="http://schemas.openxmlformats.org/officeDocument/2006/relationships/image" Target="../media/image39.jpg"/><Relationship Id="rId17" Type="http://schemas.openxmlformats.org/officeDocument/2006/relationships/image" Target="../media/image44.jpg"/><Relationship Id="rId2" Type="http://schemas.openxmlformats.org/officeDocument/2006/relationships/image" Target="../media/image15.png"/><Relationship Id="rId16" Type="http://schemas.openxmlformats.org/officeDocument/2006/relationships/image" Target="../media/image43.jpg"/><Relationship Id="rId20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38.png"/><Relationship Id="rId5" Type="http://schemas.openxmlformats.org/officeDocument/2006/relationships/image" Target="../media/image18.png"/><Relationship Id="rId15" Type="http://schemas.openxmlformats.org/officeDocument/2006/relationships/image" Target="../media/image42.jpg"/><Relationship Id="rId10" Type="http://schemas.openxmlformats.org/officeDocument/2006/relationships/image" Target="../media/image37.png"/><Relationship Id="rId19" Type="http://schemas.openxmlformats.org/officeDocument/2006/relationships/image" Target="../media/image46.jpg"/><Relationship Id="rId4" Type="http://schemas.openxmlformats.org/officeDocument/2006/relationships/image" Target="../media/image17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6.png"/><Relationship Id="rId7" Type="http://schemas.openxmlformats.org/officeDocument/2006/relationships/image" Target="../media/image4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jpg"/><Relationship Id="rId3" Type="http://schemas.openxmlformats.org/officeDocument/2006/relationships/image" Target="../media/image16.png"/><Relationship Id="rId21" Type="http://schemas.openxmlformats.org/officeDocument/2006/relationships/image" Target="../media/image65.jp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jpg"/><Relationship Id="rId2" Type="http://schemas.openxmlformats.org/officeDocument/2006/relationships/image" Target="../media/image15.png"/><Relationship Id="rId16" Type="http://schemas.openxmlformats.org/officeDocument/2006/relationships/image" Target="../media/image60.jpg"/><Relationship Id="rId20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55.png"/><Relationship Id="rId5" Type="http://schemas.openxmlformats.org/officeDocument/2006/relationships/image" Target="../media/image18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19" Type="http://schemas.openxmlformats.org/officeDocument/2006/relationships/image" Target="../media/image63.jpg"/><Relationship Id="rId4" Type="http://schemas.openxmlformats.org/officeDocument/2006/relationships/image" Target="../media/image17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6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6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6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69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7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13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13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g"/><Relationship Id="rId3" Type="http://schemas.openxmlformats.org/officeDocument/2006/relationships/image" Target="../media/image16.png"/><Relationship Id="rId7" Type="http://schemas.openxmlformats.org/officeDocument/2006/relationships/image" Target="../media/image7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g"/><Relationship Id="rId3" Type="http://schemas.openxmlformats.org/officeDocument/2006/relationships/image" Target="../media/image16.png"/><Relationship Id="rId7" Type="http://schemas.openxmlformats.org/officeDocument/2006/relationships/image" Target="../media/image7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75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7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g"/><Relationship Id="rId3" Type="http://schemas.openxmlformats.org/officeDocument/2006/relationships/image" Target="../media/image16.png"/><Relationship Id="rId7" Type="http://schemas.openxmlformats.org/officeDocument/2006/relationships/hyperlink" Target="http://www.businessdictionary.com/definition/private-label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17.png"/><Relationship Id="rId9" Type="http://schemas.openxmlformats.org/officeDocument/2006/relationships/image" Target="../media/image78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g"/><Relationship Id="rId3" Type="http://schemas.openxmlformats.org/officeDocument/2006/relationships/image" Target="../media/image16.png"/><Relationship Id="rId7" Type="http://schemas.openxmlformats.org/officeDocument/2006/relationships/hyperlink" Target="http://business.gov.in/manage_business/wholesalers_retailers.php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17.png"/><Relationship Id="rId9" Type="http://schemas.openxmlformats.org/officeDocument/2006/relationships/image" Target="../media/image80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2.png"/><Relationship Id="rId7" Type="http://schemas.openxmlformats.org/officeDocument/2006/relationships/image" Target="../media/image1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3.png"/><Relationship Id="rId5" Type="http://schemas.openxmlformats.org/officeDocument/2006/relationships/image" Target="../media/image84.png"/><Relationship Id="rId10" Type="http://schemas.openxmlformats.org/officeDocument/2006/relationships/image" Target="../media/image19.png"/><Relationship Id="rId4" Type="http://schemas.openxmlformats.org/officeDocument/2006/relationships/image" Target="../media/image8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22.jpg"/><Relationship Id="rId12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6.jpg"/><Relationship Id="rId5" Type="http://schemas.openxmlformats.org/officeDocument/2006/relationships/image" Target="../media/image18.png"/><Relationship Id="rId10" Type="http://schemas.openxmlformats.org/officeDocument/2006/relationships/image" Target="../media/image25.jpg"/><Relationship Id="rId4" Type="http://schemas.openxmlformats.org/officeDocument/2006/relationships/image" Target="../media/image17.png"/><Relationship Id="rId9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6.png"/><Relationship Id="rId7" Type="http://schemas.openxmlformats.org/officeDocument/2006/relationships/hyperlink" Target="http://www.boundless.com/marketing/marketing-channels/marketing-channel-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30.png"/><Relationship Id="rId5" Type="http://schemas.openxmlformats.org/officeDocument/2006/relationships/image" Target="../media/image18.png"/><Relationship Id="rId10" Type="http://schemas.openxmlformats.org/officeDocument/2006/relationships/image" Target="../media/image29.jpg"/><Relationship Id="rId4" Type="http://schemas.openxmlformats.org/officeDocument/2006/relationships/image" Target="../media/image17.png"/><Relationship Id="rId9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00500"/>
            <a:ext cx="342900" cy="419100"/>
          </a:xfrm>
          <a:custGeom>
            <a:avLst/>
            <a:gdLst/>
            <a:ahLst/>
            <a:cxnLst/>
            <a:rect l="l" t="t" r="r" b="b"/>
            <a:pathLst>
              <a:path w="342900" h="419100">
                <a:moveTo>
                  <a:pt x="0" y="419100"/>
                </a:moveTo>
                <a:lnTo>
                  <a:pt x="342900" y="419100"/>
                </a:lnTo>
                <a:lnTo>
                  <a:pt x="3429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92D05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1002791"/>
            <a:ext cx="533400" cy="1511935"/>
          </a:xfrm>
          <a:custGeom>
            <a:avLst/>
            <a:gdLst/>
            <a:ahLst/>
            <a:cxnLst/>
            <a:rect l="l" t="t" r="r" b="b"/>
            <a:pathLst>
              <a:path w="533400" h="1511935">
                <a:moveTo>
                  <a:pt x="0" y="1511808"/>
                </a:moveTo>
                <a:lnTo>
                  <a:pt x="533400" y="1511808"/>
                </a:lnTo>
                <a:lnTo>
                  <a:pt x="533400" y="0"/>
                </a:lnTo>
                <a:lnTo>
                  <a:pt x="0" y="0"/>
                </a:lnTo>
                <a:lnTo>
                  <a:pt x="0" y="1511808"/>
                </a:lnTo>
                <a:close/>
              </a:path>
            </a:pathLst>
          </a:custGeom>
          <a:solidFill>
            <a:srgbClr val="00AFEF">
              <a:alpha val="6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6200"/>
            <a:ext cx="304800" cy="1447800"/>
          </a:xfrm>
          <a:custGeom>
            <a:avLst/>
            <a:gdLst/>
            <a:ahLst/>
            <a:cxnLst/>
            <a:rect l="l" t="t" r="r" b="b"/>
            <a:pathLst>
              <a:path w="304800" h="1447800">
                <a:moveTo>
                  <a:pt x="0" y="1447800"/>
                </a:moveTo>
                <a:lnTo>
                  <a:pt x="304800" y="1447800"/>
                </a:lnTo>
                <a:lnTo>
                  <a:pt x="3048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6096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609600"/>
                </a:moveTo>
                <a:lnTo>
                  <a:pt x="533400" y="609600"/>
                </a:lnTo>
                <a:lnTo>
                  <a:pt x="533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92D050">
              <a:alpha val="4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0574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00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2900" y="2286000"/>
            <a:ext cx="342900" cy="800100"/>
          </a:xfrm>
          <a:custGeom>
            <a:avLst/>
            <a:gdLst/>
            <a:ahLst/>
            <a:cxnLst/>
            <a:rect l="l" t="t" r="r" b="b"/>
            <a:pathLst>
              <a:path w="342900" h="800100">
                <a:moveTo>
                  <a:pt x="0" y="800100"/>
                </a:moveTo>
                <a:lnTo>
                  <a:pt x="342900" y="800100"/>
                </a:lnTo>
                <a:lnTo>
                  <a:pt x="342900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92D050">
              <a:alpha val="7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3276600"/>
            <a:ext cx="363220" cy="1447800"/>
          </a:xfrm>
          <a:custGeom>
            <a:avLst/>
            <a:gdLst/>
            <a:ahLst/>
            <a:cxnLst/>
            <a:rect l="l" t="t" r="r" b="b"/>
            <a:pathLst>
              <a:path w="363220" h="1447800">
                <a:moveTo>
                  <a:pt x="0" y="1447800"/>
                </a:moveTo>
                <a:lnTo>
                  <a:pt x="362712" y="1447800"/>
                </a:lnTo>
                <a:lnTo>
                  <a:pt x="362712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" y="4267200"/>
            <a:ext cx="609600" cy="685800"/>
          </a:xfrm>
          <a:custGeom>
            <a:avLst/>
            <a:gdLst/>
            <a:ahLst/>
            <a:cxnLst/>
            <a:rect l="l" t="t" r="r" b="b"/>
            <a:pathLst>
              <a:path w="609600" h="685800">
                <a:moveTo>
                  <a:pt x="0" y="685800"/>
                </a:moveTo>
                <a:lnTo>
                  <a:pt x="609600" y="685800"/>
                </a:lnTo>
                <a:lnTo>
                  <a:pt x="609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4800600"/>
            <a:ext cx="419100" cy="1066800"/>
          </a:xfrm>
          <a:custGeom>
            <a:avLst/>
            <a:gdLst/>
            <a:ahLst/>
            <a:cxnLst/>
            <a:rect l="l" t="t" r="r" b="b"/>
            <a:pathLst>
              <a:path w="419100" h="1066800">
                <a:moveTo>
                  <a:pt x="0" y="1066800"/>
                </a:moveTo>
                <a:lnTo>
                  <a:pt x="419100" y="1066800"/>
                </a:lnTo>
                <a:lnTo>
                  <a:pt x="4191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00AFEF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0311" y="5410200"/>
            <a:ext cx="399415" cy="1219200"/>
          </a:xfrm>
          <a:custGeom>
            <a:avLst/>
            <a:gdLst/>
            <a:ahLst/>
            <a:cxnLst/>
            <a:rect l="l" t="t" r="r" b="b"/>
            <a:pathLst>
              <a:path w="399415" h="1219200">
                <a:moveTo>
                  <a:pt x="0" y="1219200"/>
                </a:moveTo>
                <a:lnTo>
                  <a:pt x="399288" y="1219200"/>
                </a:lnTo>
                <a:lnTo>
                  <a:pt x="399288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92D050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0311" y="2686811"/>
            <a:ext cx="551815" cy="970915"/>
          </a:xfrm>
          <a:custGeom>
            <a:avLst/>
            <a:gdLst/>
            <a:ahLst/>
            <a:cxnLst/>
            <a:rect l="l" t="t" r="r" b="b"/>
            <a:pathLst>
              <a:path w="551815" h="970914">
                <a:moveTo>
                  <a:pt x="0" y="970788"/>
                </a:moveTo>
                <a:lnTo>
                  <a:pt x="551688" y="970788"/>
                </a:lnTo>
                <a:lnTo>
                  <a:pt x="551688" y="0"/>
                </a:lnTo>
                <a:lnTo>
                  <a:pt x="0" y="0"/>
                </a:lnTo>
                <a:lnTo>
                  <a:pt x="0" y="970788"/>
                </a:lnTo>
                <a:close/>
              </a:path>
            </a:pathLst>
          </a:custGeom>
          <a:solidFill>
            <a:srgbClr val="00AFEF">
              <a:alpha val="160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6172199"/>
            <a:ext cx="515620" cy="685800"/>
          </a:xfrm>
          <a:custGeom>
            <a:avLst/>
            <a:gdLst/>
            <a:ahLst/>
            <a:cxnLst/>
            <a:rect l="l" t="t" r="r" b="b"/>
            <a:pathLst>
              <a:path w="515620" h="685800">
                <a:moveTo>
                  <a:pt x="0" y="685799"/>
                </a:moveTo>
                <a:lnTo>
                  <a:pt x="515112" y="685799"/>
                </a:lnTo>
                <a:lnTo>
                  <a:pt x="515112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FFFF00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290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674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290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674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5339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339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5339" y="6096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40891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83208" y="76200"/>
            <a:ext cx="170815" cy="189230"/>
          </a:xfrm>
          <a:custGeom>
            <a:avLst/>
            <a:gdLst/>
            <a:ahLst/>
            <a:cxnLst/>
            <a:rect l="l" t="t" r="r" b="b"/>
            <a:pathLst>
              <a:path w="170815" h="189229">
                <a:moveTo>
                  <a:pt x="0" y="188975"/>
                </a:moveTo>
                <a:lnTo>
                  <a:pt x="170687" y="188975"/>
                </a:lnTo>
                <a:lnTo>
                  <a:pt x="170687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40891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76300" y="3476242"/>
            <a:ext cx="2997707" cy="3255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62300" y="216408"/>
            <a:ext cx="128016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62300" y="216408"/>
            <a:ext cx="1280160" cy="914400"/>
          </a:xfrm>
          <a:custGeom>
            <a:avLst/>
            <a:gdLst/>
            <a:ahLst/>
            <a:cxnLst/>
            <a:rect l="l" t="t" r="r" b="b"/>
            <a:pathLst>
              <a:path w="1280160" h="9144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1127760" y="0"/>
                </a:lnTo>
                <a:lnTo>
                  <a:pt x="1175942" y="7766"/>
                </a:lnTo>
                <a:lnTo>
                  <a:pt x="1217779" y="29394"/>
                </a:lnTo>
                <a:lnTo>
                  <a:pt x="1250765" y="62380"/>
                </a:lnTo>
                <a:lnTo>
                  <a:pt x="1272393" y="104217"/>
                </a:lnTo>
                <a:lnTo>
                  <a:pt x="1280160" y="152400"/>
                </a:lnTo>
                <a:lnTo>
                  <a:pt x="1280160" y="762000"/>
                </a:lnTo>
                <a:lnTo>
                  <a:pt x="1272393" y="810182"/>
                </a:lnTo>
                <a:lnTo>
                  <a:pt x="1250765" y="852019"/>
                </a:lnTo>
                <a:lnTo>
                  <a:pt x="1217779" y="885005"/>
                </a:lnTo>
                <a:lnTo>
                  <a:pt x="1175942" y="906633"/>
                </a:lnTo>
                <a:lnTo>
                  <a:pt x="1127760" y="914400"/>
                </a:lnTo>
                <a:lnTo>
                  <a:pt x="152400" y="914400"/>
                </a:lnTo>
                <a:lnTo>
                  <a:pt x="104217" y="906633"/>
                </a:lnTo>
                <a:lnTo>
                  <a:pt x="62380" y="885005"/>
                </a:lnTo>
                <a:lnTo>
                  <a:pt x="29394" y="852019"/>
                </a:lnTo>
                <a:lnTo>
                  <a:pt x="7766" y="810182"/>
                </a:lnTo>
                <a:lnTo>
                  <a:pt x="0" y="762000"/>
                </a:lnTo>
                <a:lnTo>
                  <a:pt x="0" y="152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96967" y="216408"/>
            <a:ext cx="1280160" cy="914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96967" y="216408"/>
            <a:ext cx="1280160" cy="914400"/>
          </a:xfrm>
          <a:custGeom>
            <a:avLst/>
            <a:gdLst/>
            <a:ahLst/>
            <a:cxnLst/>
            <a:rect l="l" t="t" r="r" b="b"/>
            <a:pathLst>
              <a:path w="1280160" h="9144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1127760" y="0"/>
                </a:lnTo>
                <a:lnTo>
                  <a:pt x="1175942" y="7766"/>
                </a:lnTo>
                <a:lnTo>
                  <a:pt x="1217779" y="29394"/>
                </a:lnTo>
                <a:lnTo>
                  <a:pt x="1250765" y="62380"/>
                </a:lnTo>
                <a:lnTo>
                  <a:pt x="1272393" y="104217"/>
                </a:lnTo>
                <a:lnTo>
                  <a:pt x="1280160" y="152400"/>
                </a:lnTo>
                <a:lnTo>
                  <a:pt x="1280160" y="762000"/>
                </a:lnTo>
                <a:lnTo>
                  <a:pt x="1272393" y="810182"/>
                </a:lnTo>
                <a:lnTo>
                  <a:pt x="1250765" y="852019"/>
                </a:lnTo>
                <a:lnTo>
                  <a:pt x="1217779" y="885005"/>
                </a:lnTo>
                <a:lnTo>
                  <a:pt x="1175942" y="906633"/>
                </a:lnTo>
                <a:lnTo>
                  <a:pt x="1127760" y="914400"/>
                </a:lnTo>
                <a:lnTo>
                  <a:pt x="152400" y="914400"/>
                </a:lnTo>
                <a:lnTo>
                  <a:pt x="104217" y="906633"/>
                </a:lnTo>
                <a:lnTo>
                  <a:pt x="62380" y="885005"/>
                </a:lnTo>
                <a:lnTo>
                  <a:pt x="29394" y="852019"/>
                </a:lnTo>
                <a:lnTo>
                  <a:pt x="7766" y="810182"/>
                </a:lnTo>
                <a:lnTo>
                  <a:pt x="0" y="762000"/>
                </a:lnTo>
                <a:lnTo>
                  <a:pt x="0" y="152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53539" y="216408"/>
            <a:ext cx="1280160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53539" y="216408"/>
            <a:ext cx="1280160" cy="914400"/>
          </a:xfrm>
          <a:custGeom>
            <a:avLst/>
            <a:gdLst/>
            <a:ahLst/>
            <a:cxnLst/>
            <a:rect l="l" t="t" r="r" b="b"/>
            <a:pathLst>
              <a:path w="1280160" h="9144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1127760" y="0"/>
                </a:lnTo>
                <a:lnTo>
                  <a:pt x="1175942" y="7766"/>
                </a:lnTo>
                <a:lnTo>
                  <a:pt x="1217779" y="29394"/>
                </a:lnTo>
                <a:lnTo>
                  <a:pt x="1250765" y="62380"/>
                </a:lnTo>
                <a:lnTo>
                  <a:pt x="1272393" y="104217"/>
                </a:lnTo>
                <a:lnTo>
                  <a:pt x="1280160" y="152400"/>
                </a:lnTo>
                <a:lnTo>
                  <a:pt x="1280160" y="762000"/>
                </a:lnTo>
                <a:lnTo>
                  <a:pt x="1272393" y="810182"/>
                </a:lnTo>
                <a:lnTo>
                  <a:pt x="1250765" y="852019"/>
                </a:lnTo>
                <a:lnTo>
                  <a:pt x="1217779" y="885005"/>
                </a:lnTo>
                <a:lnTo>
                  <a:pt x="1175942" y="906633"/>
                </a:lnTo>
                <a:lnTo>
                  <a:pt x="1127760" y="914400"/>
                </a:lnTo>
                <a:lnTo>
                  <a:pt x="152400" y="914400"/>
                </a:lnTo>
                <a:lnTo>
                  <a:pt x="104217" y="906633"/>
                </a:lnTo>
                <a:lnTo>
                  <a:pt x="62380" y="885005"/>
                </a:lnTo>
                <a:lnTo>
                  <a:pt x="29394" y="852019"/>
                </a:lnTo>
                <a:lnTo>
                  <a:pt x="7766" y="810182"/>
                </a:lnTo>
                <a:lnTo>
                  <a:pt x="0" y="762000"/>
                </a:lnTo>
                <a:lnTo>
                  <a:pt x="0" y="152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2866770" y="2983814"/>
            <a:ext cx="59283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Bookman Old Style"/>
                <a:cs typeface="Bookman Old Style"/>
              </a:rPr>
              <a:t>DELIVERING</a:t>
            </a:r>
            <a:r>
              <a:rPr sz="4400" b="1" spc="-80" dirty="0">
                <a:latin typeface="Bookman Old Style"/>
                <a:cs typeface="Bookman Old Style"/>
              </a:rPr>
              <a:t> </a:t>
            </a:r>
            <a:r>
              <a:rPr sz="4400" b="1" spc="-5" dirty="0">
                <a:latin typeface="Bookman Old Style"/>
                <a:cs typeface="Bookman Old Style"/>
              </a:rPr>
              <a:t>VALUE</a:t>
            </a:r>
            <a:endParaRPr sz="4400">
              <a:latin typeface="Bookman Old Style"/>
              <a:cs typeface="Bookman Old Style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205728" y="216408"/>
            <a:ext cx="1280160" cy="914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205728" y="216408"/>
            <a:ext cx="1280160" cy="914400"/>
          </a:xfrm>
          <a:custGeom>
            <a:avLst/>
            <a:gdLst/>
            <a:ahLst/>
            <a:cxnLst/>
            <a:rect l="l" t="t" r="r" b="b"/>
            <a:pathLst>
              <a:path w="1280159" h="9144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1127760" y="0"/>
                </a:lnTo>
                <a:lnTo>
                  <a:pt x="1175942" y="7766"/>
                </a:lnTo>
                <a:lnTo>
                  <a:pt x="1217779" y="29394"/>
                </a:lnTo>
                <a:lnTo>
                  <a:pt x="1250765" y="62380"/>
                </a:lnTo>
                <a:lnTo>
                  <a:pt x="1272393" y="104217"/>
                </a:lnTo>
                <a:lnTo>
                  <a:pt x="1280160" y="152400"/>
                </a:lnTo>
                <a:lnTo>
                  <a:pt x="1280160" y="762000"/>
                </a:lnTo>
                <a:lnTo>
                  <a:pt x="1272393" y="810182"/>
                </a:lnTo>
                <a:lnTo>
                  <a:pt x="1250765" y="852019"/>
                </a:lnTo>
                <a:lnTo>
                  <a:pt x="1217779" y="885005"/>
                </a:lnTo>
                <a:lnTo>
                  <a:pt x="1175942" y="906633"/>
                </a:lnTo>
                <a:lnTo>
                  <a:pt x="1127760" y="914400"/>
                </a:lnTo>
                <a:lnTo>
                  <a:pt x="152400" y="914400"/>
                </a:lnTo>
                <a:lnTo>
                  <a:pt x="104217" y="906633"/>
                </a:lnTo>
                <a:lnTo>
                  <a:pt x="62380" y="885005"/>
                </a:lnTo>
                <a:lnTo>
                  <a:pt x="29394" y="852019"/>
                </a:lnTo>
                <a:lnTo>
                  <a:pt x="7766" y="810182"/>
                </a:lnTo>
                <a:lnTo>
                  <a:pt x="0" y="762000"/>
                </a:lnTo>
                <a:lnTo>
                  <a:pt x="0" y="152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2400" y="216408"/>
            <a:ext cx="1280160" cy="91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2400" y="216408"/>
            <a:ext cx="1280160" cy="914400"/>
          </a:xfrm>
          <a:custGeom>
            <a:avLst/>
            <a:gdLst/>
            <a:ahLst/>
            <a:cxnLst/>
            <a:rect l="l" t="t" r="r" b="b"/>
            <a:pathLst>
              <a:path w="1280160" h="914400">
                <a:moveTo>
                  <a:pt x="0" y="152400"/>
                </a:moveTo>
                <a:lnTo>
                  <a:pt x="7769" y="104217"/>
                </a:lnTo>
                <a:lnTo>
                  <a:pt x="29405" y="62380"/>
                </a:lnTo>
                <a:lnTo>
                  <a:pt x="62396" y="29394"/>
                </a:lnTo>
                <a:lnTo>
                  <a:pt x="104231" y="7766"/>
                </a:lnTo>
                <a:lnTo>
                  <a:pt x="152400" y="0"/>
                </a:lnTo>
                <a:lnTo>
                  <a:pt x="1127760" y="0"/>
                </a:lnTo>
                <a:lnTo>
                  <a:pt x="1175942" y="7766"/>
                </a:lnTo>
                <a:lnTo>
                  <a:pt x="1217779" y="29394"/>
                </a:lnTo>
                <a:lnTo>
                  <a:pt x="1250765" y="62380"/>
                </a:lnTo>
                <a:lnTo>
                  <a:pt x="1272393" y="104217"/>
                </a:lnTo>
                <a:lnTo>
                  <a:pt x="1280160" y="152400"/>
                </a:lnTo>
                <a:lnTo>
                  <a:pt x="1280160" y="762000"/>
                </a:lnTo>
                <a:lnTo>
                  <a:pt x="1272393" y="810182"/>
                </a:lnTo>
                <a:lnTo>
                  <a:pt x="1250765" y="852019"/>
                </a:lnTo>
                <a:lnTo>
                  <a:pt x="1217779" y="885005"/>
                </a:lnTo>
                <a:lnTo>
                  <a:pt x="1175942" y="906633"/>
                </a:lnTo>
                <a:lnTo>
                  <a:pt x="1127760" y="914400"/>
                </a:lnTo>
                <a:lnTo>
                  <a:pt x="152400" y="914400"/>
                </a:lnTo>
                <a:lnTo>
                  <a:pt x="104231" y="906633"/>
                </a:lnTo>
                <a:lnTo>
                  <a:pt x="62396" y="885005"/>
                </a:lnTo>
                <a:lnTo>
                  <a:pt x="29405" y="852019"/>
                </a:lnTo>
                <a:lnTo>
                  <a:pt x="7769" y="810182"/>
                </a:lnTo>
                <a:lnTo>
                  <a:pt x="0" y="762000"/>
                </a:lnTo>
                <a:lnTo>
                  <a:pt x="0" y="152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2400" y="1371600"/>
            <a:ext cx="1280160" cy="914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2400" y="1371600"/>
            <a:ext cx="1280160" cy="914400"/>
          </a:xfrm>
          <a:custGeom>
            <a:avLst/>
            <a:gdLst/>
            <a:ahLst/>
            <a:cxnLst/>
            <a:rect l="l" t="t" r="r" b="b"/>
            <a:pathLst>
              <a:path w="1280160" h="914400">
                <a:moveTo>
                  <a:pt x="0" y="152400"/>
                </a:moveTo>
                <a:lnTo>
                  <a:pt x="7769" y="104217"/>
                </a:lnTo>
                <a:lnTo>
                  <a:pt x="29405" y="62380"/>
                </a:lnTo>
                <a:lnTo>
                  <a:pt x="62396" y="29394"/>
                </a:lnTo>
                <a:lnTo>
                  <a:pt x="104231" y="7766"/>
                </a:lnTo>
                <a:lnTo>
                  <a:pt x="152400" y="0"/>
                </a:lnTo>
                <a:lnTo>
                  <a:pt x="1127760" y="0"/>
                </a:lnTo>
                <a:lnTo>
                  <a:pt x="1175942" y="7766"/>
                </a:lnTo>
                <a:lnTo>
                  <a:pt x="1217779" y="29394"/>
                </a:lnTo>
                <a:lnTo>
                  <a:pt x="1250765" y="62380"/>
                </a:lnTo>
                <a:lnTo>
                  <a:pt x="1272393" y="104217"/>
                </a:lnTo>
                <a:lnTo>
                  <a:pt x="1280160" y="152400"/>
                </a:lnTo>
                <a:lnTo>
                  <a:pt x="1280160" y="762000"/>
                </a:lnTo>
                <a:lnTo>
                  <a:pt x="1272393" y="810182"/>
                </a:lnTo>
                <a:lnTo>
                  <a:pt x="1250765" y="852019"/>
                </a:lnTo>
                <a:lnTo>
                  <a:pt x="1217779" y="885005"/>
                </a:lnTo>
                <a:lnTo>
                  <a:pt x="1175942" y="906633"/>
                </a:lnTo>
                <a:lnTo>
                  <a:pt x="1127760" y="914400"/>
                </a:lnTo>
                <a:lnTo>
                  <a:pt x="152400" y="914400"/>
                </a:lnTo>
                <a:lnTo>
                  <a:pt x="104231" y="906633"/>
                </a:lnTo>
                <a:lnTo>
                  <a:pt x="62396" y="885005"/>
                </a:lnTo>
                <a:lnTo>
                  <a:pt x="29405" y="852019"/>
                </a:lnTo>
                <a:lnTo>
                  <a:pt x="7769" y="810182"/>
                </a:lnTo>
                <a:lnTo>
                  <a:pt x="0" y="762000"/>
                </a:lnTo>
                <a:lnTo>
                  <a:pt x="0" y="152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62300" y="1371600"/>
            <a:ext cx="1280160" cy="914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62300" y="1371600"/>
            <a:ext cx="1280160" cy="914400"/>
          </a:xfrm>
          <a:custGeom>
            <a:avLst/>
            <a:gdLst/>
            <a:ahLst/>
            <a:cxnLst/>
            <a:rect l="l" t="t" r="r" b="b"/>
            <a:pathLst>
              <a:path w="1280160" h="9144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1127760" y="0"/>
                </a:lnTo>
                <a:lnTo>
                  <a:pt x="1175942" y="7766"/>
                </a:lnTo>
                <a:lnTo>
                  <a:pt x="1217779" y="29394"/>
                </a:lnTo>
                <a:lnTo>
                  <a:pt x="1250765" y="62380"/>
                </a:lnTo>
                <a:lnTo>
                  <a:pt x="1272393" y="104217"/>
                </a:lnTo>
                <a:lnTo>
                  <a:pt x="1280160" y="152400"/>
                </a:lnTo>
                <a:lnTo>
                  <a:pt x="1280160" y="762000"/>
                </a:lnTo>
                <a:lnTo>
                  <a:pt x="1272393" y="810182"/>
                </a:lnTo>
                <a:lnTo>
                  <a:pt x="1250765" y="852019"/>
                </a:lnTo>
                <a:lnTo>
                  <a:pt x="1217779" y="885005"/>
                </a:lnTo>
                <a:lnTo>
                  <a:pt x="1175942" y="906633"/>
                </a:lnTo>
                <a:lnTo>
                  <a:pt x="1127760" y="914400"/>
                </a:lnTo>
                <a:lnTo>
                  <a:pt x="152400" y="914400"/>
                </a:lnTo>
                <a:lnTo>
                  <a:pt x="104217" y="906633"/>
                </a:lnTo>
                <a:lnTo>
                  <a:pt x="62380" y="885005"/>
                </a:lnTo>
                <a:lnTo>
                  <a:pt x="29394" y="852019"/>
                </a:lnTo>
                <a:lnTo>
                  <a:pt x="7766" y="810182"/>
                </a:lnTo>
                <a:lnTo>
                  <a:pt x="0" y="762000"/>
                </a:lnTo>
                <a:lnTo>
                  <a:pt x="0" y="152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53539" y="1371600"/>
            <a:ext cx="1280160" cy="914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53539" y="1371600"/>
            <a:ext cx="1280160" cy="914400"/>
          </a:xfrm>
          <a:custGeom>
            <a:avLst/>
            <a:gdLst/>
            <a:ahLst/>
            <a:cxnLst/>
            <a:rect l="l" t="t" r="r" b="b"/>
            <a:pathLst>
              <a:path w="1280160" h="9144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1127760" y="0"/>
                </a:lnTo>
                <a:lnTo>
                  <a:pt x="1175942" y="7766"/>
                </a:lnTo>
                <a:lnTo>
                  <a:pt x="1217779" y="29394"/>
                </a:lnTo>
                <a:lnTo>
                  <a:pt x="1250765" y="62380"/>
                </a:lnTo>
                <a:lnTo>
                  <a:pt x="1272393" y="104217"/>
                </a:lnTo>
                <a:lnTo>
                  <a:pt x="1280160" y="152400"/>
                </a:lnTo>
                <a:lnTo>
                  <a:pt x="1280160" y="762000"/>
                </a:lnTo>
                <a:lnTo>
                  <a:pt x="1272393" y="810182"/>
                </a:lnTo>
                <a:lnTo>
                  <a:pt x="1250765" y="852019"/>
                </a:lnTo>
                <a:lnTo>
                  <a:pt x="1217779" y="885005"/>
                </a:lnTo>
                <a:lnTo>
                  <a:pt x="1175942" y="906633"/>
                </a:lnTo>
                <a:lnTo>
                  <a:pt x="1127760" y="914400"/>
                </a:lnTo>
                <a:lnTo>
                  <a:pt x="152400" y="914400"/>
                </a:lnTo>
                <a:lnTo>
                  <a:pt x="104217" y="906633"/>
                </a:lnTo>
                <a:lnTo>
                  <a:pt x="62380" y="885005"/>
                </a:lnTo>
                <a:lnTo>
                  <a:pt x="29394" y="852019"/>
                </a:lnTo>
                <a:lnTo>
                  <a:pt x="7766" y="810182"/>
                </a:lnTo>
                <a:lnTo>
                  <a:pt x="0" y="762000"/>
                </a:lnTo>
                <a:lnTo>
                  <a:pt x="0" y="152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96967" y="1371600"/>
            <a:ext cx="1280160" cy="914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96967" y="1371600"/>
            <a:ext cx="1280160" cy="914400"/>
          </a:xfrm>
          <a:custGeom>
            <a:avLst/>
            <a:gdLst/>
            <a:ahLst/>
            <a:cxnLst/>
            <a:rect l="l" t="t" r="r" b="b"/>
            <a:pathLst>
              <a:path w="1280160" h="9144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1127760" y="0"/>
                </a:lnTo>
                <a:lnTo>
                  <a:pt x="1175942" y="7766"/>
                </a:lnTo>
                <a:lnTo>
                  <a:pt x="1217779" y="29394"/>
                </a:lnTo>
                <a:lnTo>
                  <a:pt x="1250765" y="62380"/>
                </a:lnTo>
                <a:lnTo>
                  <a:pt x="1272393" y="104217"/>
                </a:lnTo>
                <a:lnTo>
                  <a:pt x="1280160" y="152400"/>
                </a:lnTo>
                <a:lnTo>
                  <a:pt x="1280160" y="762000"/>
                </a:lnTo>
                <a:lnTo>
                  <a:pt x="1272393" y="810182"/>
                </a:lnTo>
                <a:lnTo>
                  <a:pt x="1250765" y="852019"/>
                </a:lnTo>
                <a:lnTo>
                  <a:pt x="1217779" y="885005"/>
                </a:lnTo>
                <a:lnTo>
                  <a:pt x="1175942" y="906633"/>
                </a:lnTo>
                <a:lnTo>
                  <a:pt x="1127760" y="914400"/>
                </a:lnTo>
                <a:lnTo>
                  <a:pt x="152400" y="914400"/>
                </a:lnTo>
                <a:lnTo>
                  <a:pt x="104217" y="906633"/>
                </a:lnTo>
                <a:lnTo>
                  <a:pt x="62380" y="885005"/>
                </a:lnTo>
                <a:lnTo>
                  <a:pt x="29394" y="852019"/>
                </a:lnTo>
                <a:lnTo>
                  <a:pt x="7766" y="810182"/>
                </a:lnTo>
                <a:lnTo>
                  <a:pt x="0" y="762000"/>
                </a:lnTo>
                <a:lnTo>
                  <a:pt x="0" y="152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05728" y="1371600"/>
            <a:ext cx="1280160" cy="914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05728" y="1371600"/>
            <a:ext cx="1280160" cy="914400"/>
          </a:xfrm>
          <a:custGeom>
            <a:avLst/>
            <a:gdLst/>
            <a:ahLst/>
            <a:cxnLst/>
            <a:rect l="l" t="t" r="r" b="b"/>
            <a:pathLst>
              <a:path w="1280159" h="9144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1127760" y="0"/>
                </a:lnTo>
                <a:lnTo>
                  <a:pt x="1175942" y="7766"/>
                </a:lnTo>
                <a:lnTo>
                  <a:pt x="1217779" y="29394"/>
                </a:lnTo>
                <a:lnTo>
                  <a:pt x="1250765" y="62380"/>
                </a:lnTo>
                <a:lnTo>
                  <a:pt x="1272393" y="104217"/>
                </a:lnTo>
                <a:lnTo>
                  <a:pt x="1280160" y="152400"/>
                </a:lnTo>
                <a:lnTo>
                  <a:pt x="1280160" y="762000"/>
                </a:lnTo>
                <a:lnTo>
                  <a:pt x="1272393" y="810182"/>
                </a:lnTo>
                <a:lnTo>
                  <a:pt x="1250765" y="852019"/>
                </a:lnTo>
                <a:lnTo>
                  <a:pt x="1217779" y="885005"/>
                </a:lnTo>
                <a:lnTo>
                  <a:pt x="1175942" y="906633"/>
                </a:lnTo>
                <a:lnTo>
                  <a:pt x="1127760" y="914400"/>
                </a:lnTo>
                <a:lnTo>
                  <a:pt x="152400" y="914400"/>
                </a:lnTo>
                <a:lnTo>
                  <a:pt x="104217" y="906633"/>
                </a:lnTo>
                <a:lnTo>
                  <a:pt x="62380" y="885005"/>
                </a:lnTo>
                <a:lnTo>
                  <a:pt x="29394" y="852019"/>
                </a:lnTo>
                <a:lnTo>
                  <a:pt x="7766" y="810182"/>
                </a:lnTo>
                <a:lnTo>
                  <a:pt x="0" y="762000"/>
                </a:lnTo>
                <a:lnTo>
                  <a:pt x="0" y="152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696200" y="1371600"/>
            <a:ext cx="1280159" cy="914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96200" y="1371600"/>
            <a:ext cx="1280160" cy="914400"/>
          </a:xfrm>
          <a:custGeom>
            <a:avLst/>
            <a:gdLst/>
            <a:ahLst/>
            <a:cxnLst/>
            <a:rect l="l" t="t" r="r" b="b"/>
            <a:pathLst>
              <a:path w="1280159" h="9144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1127759" y="0"/>
                </a:lnTo>
                <a:lnTo>
                  <a:pt x="1175942" y="7766"/>
                </a:lnTo>
                <a:lnTo>
                  <a:pt x="1217779" y="29394"/>
                </a:lnTo>
                <a:lnTo>
                  <a:pt x="1250765" y="62380"/>
                </a:lnTo>
                <a:lnTo>
                  <a:pt x="1272393" y="104217"/>
                </a:lnTo>
                <a:lnTo>
                  <a:pt x="1280159" y="152400"/>
                </a:lnTo>
                <a:lnTo>
                  <a:pt x="1280159" y="762000"/>
                </a:lnTo>
                <a:lnTo>
                  <a:pt x="1272393" y="810182"/>
                </a:lnTo>
                <a:lnTo>
                  <a:pt x="1250765" y="852019"/>
                </a:lnTo>
                <a:lnTo>
                  <a:pt x="1217779" y="885005"/>
                </a:lnTo>
                <a:lnTo>
                  <a:pt x="1175942" y="906633"/>
                </a:lnTo>
                <a:lnTo>
                  <a:pt x="1127759" y="914400"/>
                </a:lnTo>
                <a:lnTo>
                  <a:pt x="152400" y="914400"/>
                </a:lnTo>
                <a:lnTo>
                  <a:pt x="104217" y="906633"/>
                </a:lnTo>
                <a:lnTo>
                  <a:pt x="62380" y="885005"/>
                </a:lnTo>
                <a:lnTo>
                  <a:pt x="29394" y="852019"/>
                </a:lnTo>
                <a:lnTo>
                  <a:pt x="7766" y="810182"/>
                </a:lnTo>
                <a:lnTo>
                  <a:pt x="0" y="762000"/>
                </a:lnTo>
                <a:lnTo>
                  <a:pt x="0" y="152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8504935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624834" y="6518554"/>
            <a:ext cx="106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657725" y="4911597"/>
            <a:ext cx="40989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we expanded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15" dirty="0">
                <a:latin typeface="Calibri"/>
                <a:cs typeface="Calibri"/>
              </a:rPr>
              <a:t>brand </a:t>
            </a:r>
            <a:r>
              <a:rPr sz="1600" spc="-5" dirty="0">
                <a:latin typeface="Calibri"/>
                <a:cs typeface="Calibri"/>
              </a:rPr>
              <a:t>to include a whole line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of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263009" y="5155438"/>
            <a:ext cx="44951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apparel </a:t>
            </a:r>
            <a:r>
              <a:rPr sz="1600" spc="-5" dirty="0">
                <a:latin typeface="Calibri"/>
                <a:cs typeface="Calibri"/>
              </a:rPr>
              <a:t>and accessories, </a:t>
            </a:r>
            <a:r>
              <a:rPr sz="1600" spc="-10" dirty="0">
                <a:latin typeface="Calibri"/>
                <a:cs typeface="Calibri"/>
              </a:rPr>
              <a:t>but we </a:t>
            </a:r>
            <a:r>
              <a:rPr sz="1600" spc="-5" dirty="0">
                <a:latin typeface="Calibri"/>
                <a:cs typeface="Calibri"/>
              </a:rPr>
              <a:t>quickly learned that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448302" y="4793945"/>
            <a:ext cx="2247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AFEF"/>
                </a:solidFill>
                <a:latin typeface="Calibri"/>
                <a:cs typeface="Calibri"/>
              </a:rPr>
              <a:t>“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521072" y="5144820"/>
            <a:ext cx="4503420" cy="1198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Calibri"/>
                <a:cs typeface="Calibri"/>
              </a:rPr>
              <a:t>was </a:t>
            </a:r>
            <a:r>
              <a:rPr sz="1600" spc="-5" dirty="0">
                <a:latin typeface="Calibri"/>
                <a:cs typeface="Calibri"/>
              </a:rPr>
              <a:t>not </a:t>
            </a:r>
            <a:r>
              <a:rPr sz="1600" spc="-10" dirty="0">
                <a:latin typeface="Calibri"/>
                <a:cs typeface="Calibri"/>
              </a:rPr>
              <a:t>good to </a:t>
            </a:r>
            <a:r>
              <a:rPr sz="1600" spc="-15" dirty="0">
                <a:latin typeface="Calibri"/>
                <a:cs typeface="Calibri"/>
              </a:rPr>
              <a:t>have </a:t>
            </a:r>
            <a:r>
              <a:rPr sz="1600" spc="-10" dirty="0">
                <a:latin typeface="Calibri"/>
                <a:cs typeface="Calibri"/>
              </a:rPr>
              <a:t>one </a:t>
            </a:r>
            <a:r>
              <a:rPr sz="1600" spc="-5" dirty="0">
                <a:latin typeface="Calibri"/>
                <a:cs typeface="Calibri"/>
              </a:rPr>
              <a:t>channel of distribution…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5400" b="1" baseline="-8487" dirty="0">
                <a:solidFill>
                  <a:srgbClr val="00AFEF"/>
                </a:solidFill>
                <a:latin typeface="Calibri"/>
                <a:cs typeface="Calibri"/>
              </a:rPr>
              <a:t>“</a:t>
            </a:r>
            <a:endParaRPr sz="5400" baseline="-8487" dirty="0">
              <a:latin typeface="Calibri"/>
              <a:cs typeface="Calibri"/>
            </a:endParaRPr>
          </a:p>
          <a:p>
            <a:pPr marR="266065" algn="r">
              <a:lnSpc>
                <a:spcPct val="100000"/>
              </a:lnSpc>
              <a:spcBef>
                <a:spcPts val="1520"/>
              </a:spcBef>
            </a:pPr>
            <a:r>
              <a:rPr lang="en-US" sz="1600" b="1" spc="-15" dirty="0">
                <a:latin typeface="Calibri"/>
                <a:cs typeface="Calibri"/>
              </a:rPr>
              <a:t>Mujeeb TP</a:t>
            </a:r>
            <a:endParaRPr sz="1600" dirty="0">
              <a:latin typeface="Calibri"/>
              <a:cs typeface="Calibri"/>
            </a:endParaRPr>
          </a:p>
          <a:p>
            <a:pPr marL="774065">
              <a:lnSpc>
                <a:spcPct val="100000"/>
              </a:lnSpc>
              <a:spcBef>
                <a:spcPts val="30"/>
              </a:spcBef>
            </a:pPr>
            <a:r>
              <a:rPr lang="en-US" sz="1200" spc="-5" dirty="0">
                <a:latin typeface="Calibri"/>
                <a:cs typeface="Calibri"/>
              </a:rPr>
              <a:t>Asst. Professor ,</a:t>
            </a:r>
            <a:r>
              <a:rPr lang="en-US" sz="1200" spc="-5" dirty="0" err="1">
                <a:latin typeface="Calibri"/>
                <a:cs typeface="Calibri"/>
              </a:rPr>
              <a:t>Kottakkal</a:t>
            </a:r>
            <a:r>
              <a:rPr lang="en-US" sz="1200" spc="-5" dirty="0">
                <a:latin typeface="Calibri"/>
                <a:cs typeface="Calibri"/>
              </a:rPr>
              <a:t> Farook arts and science college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F99A10CB-EBB7-41B9-AAB7-477790A8FC5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125" y="40562"/>
            <a:ext cx="1161071" cy="12660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9238" y="564007"/>
            <a:ext cx="59874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THE </a:t>
            </a:r>
            <a:r>
              <a:rPr spc="-15" dirty="0"/>
              <a:t>ROLE </a:t>
            </a:r>
            <a:r>
              <a:rPr spc="-5" dirty="0"/>
              <a:t>OF </a:t>
            </a:r>
            <a:r>
              <a:rPr dirty="0"/>
              <a:t>MARKETING</a:t>
            </a:r>
            <a:r>
              <a:rPr spc="10" dirty="0"/>
              <a:t> </a:t>
            </a:r>
            <a:r>
              <a:rPr spc="-10" dirty="0"/>
              <a:t>CHANNEL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4000500"/>
            <a:ext cx="342900" cy="419100"/>
          </a:xfrm>
          <a:custGeom>
            <a:avLst/>
            <a:gdLst/>
            <a:ahLst/>
            <a:cxnLst/>
            <a:rect l="l" t="t" r="r" b="b"/>
            <a:pathLst>
              <a:path w="342900" h="419100">
                <a:moveTo>
                  <a:pt x="0" y="419100"/>
                </a:moveTo>
                <a:lnTo>
                  <a:pt x="342900" y="419100"/>
                </a:lnTo>
                <a:lnTo>
                  <a:pt x="3429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92D05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1002791"/>
            <a:ext cx="533400" cy="1511935"/>
          </a:xfrm>
          <a:custGeom>
            <a:avLst/>
            <a:gdLst/>
            <a:ahLst/>
            <a:cxnLst/>
            <a:rect l="l" t="t" r="r" b="b"/>
            <a:pathLst>
              <a:path w="533400" h="1511935">
                <a:moveTo>
                  <a:pt x="0" y="1511808"/>
                </a:moveTo>
                <a:lnTo>
                  <a:pt x="533400" y="1511808"/>
                </a:lnTo>
                <a:lnTo>
                  <a:pt x="533400" y="0"/>
                </a:lnTo>
                <a:lnTo>
                  <a:pt x="0" y="0"/>
                </a:lnTo>
                <a:lnTo>
                  <a:pt x="0" y="1511808"/>
                </a:lnTo>
                <a:close/>
              </a:path>
            </a:pathLst>
          </a:custGeom>
          <a:solidFill>
            <a:srgbClr val="00AFEF">
              <a:alpha val="6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6200"/>
            <a:ext cx="304800" cy="1447800"/>
          </a:xfrm>
          <a:custGeom>
            <a:avLst/>
            <a:gdLst/>
            <a:ahLst/>
            <a:cxnLst/>
            <a:rect l="l" t="t" r="r" b="b"/>
            <a:pathLst>
              <a:path w="304800" h="1447800">
                <a:moveTo>
                  <a:pt x="0" y="1447800"/>
                </a:moveTo>
                <a:lnTo>
                  <a:pt x="304800" y="1447800"/>
                </a:lnTo>
                <a:lnTo>
                  <a:pt x="3048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6096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609600"/>
                </a:moveTo>
                <a:lnTo>
                  <a:pt x="533400" y="609600"/>
                </a:lnTo>
                <a:lnTo>
                  <a:pt x="533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92D050">
              <a:alpha val="4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0574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00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900" y="2286000"/>
            <a:ext cx="342900" cy="800100"/>
          </a:xfrm>
          <a:custGeom>
            <a:avLst/>
            <a:gdLst/>
            <a:ahLst/>
            <a:cxnLst/>
            <a:rect l="l" t="t" r="r" b="b"/>
            <a:pathLst>
              <a:path w="342900" h="800100">
                <a:moveTo>
                  <a:pt x="0" y="800100"/>
                </a:moveTo>
                <a:lnTo>
                  <a:pt x="342900" y="800100"/>
                </a:lnTo>
                <a:lnTo>
                  <a:pt x="342900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92D050">
              <a:alpha val="7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3276600"/>
            <a:ext cx="363220" cy="1447800"/>
          </a:xfrm>
          <a:custGeom>
            <a:avLst/>
            <a:gdLst/>
            <a:ahLst/>
            <a:cxnLst/>
            <a:rect l="l" t="t" r="r" b="b"/>
            <a:pathLst>
              <a:path w="363220" h="1447800">
                <a:moveTo>
                  <a:pt x="0" y="1447800"/>
                </a:moveTo>
                <a:lnTo>
                  <a:pt x="362712" y="1447800"/>
                </a:lnTo>
                <a:lnTo>
                  <a:pt x="362712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4267200"/>
            <a:ext cx="609600" cy="685800"/>
          </a:xfrm>
          <a:custGeom>
            <a:avLst/>
            <a:gdLst/>
            <a:ahLst/>
            <a:cxnLst/>
            <a:rect l="l" t="t" r="r" b="b"/>
            <a:pathLst>
              <a:path w="609600" h="685800">
                <a:moveTo>
                  <a:pt x="0" y="685800"/>
                </a:moveTo>
                <a:lnTo>
                  <a:pt x="609600" y="685800"/>
                </a:lnTo>
                <a:lnTo>
                  <a:pt x="609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800600"/>
            <a:ext cx="419100" cy="1066800"/>
          </a:xfrm>
          <a:custGeom>
            <a:avLst/>
            <a:gdLst/>
            <a:ahLst/>
            <a:cxnLst/>
            <a:rect l="l" t="t" r="r" b="b"/>
            <a:pathLst>
              <a:path w="419100" h="1066800">
                <a:moveTo>
                  <a:pt x="0" y="1066800"/>
                </a:moveTo>
                <a:lnTo>
                  <a:pt x="419100" y="1066800"/>
                </a:lnTo>
                <a:lnTo>
                  <a:pt x="4191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00AFEF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0311" y="5410200"/>
            <a:ext cx="399415" cy="1219200"/>
          </a:xfrm>
          <a:custGeom>
            <a:avLst/>
            <a:gdLst/>
            <a:ahLst/>
            <a:cxnLst/>
            <a:rect l="l" t="t" r="r" b="b"/>
            <a:pathLst>
              <a:path w="399415" h="1219200">
                <a:moveTo>
                  <a:pt x="0" y="1219200"/>
                </a:moveTo>
                <a:lnTo>
                  <a:pt x="399288" y="1219200"/>
                </a:lnTo>
                <a:lnTo>
                  <a:pt x="399288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92D050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0311" y="2686811"/>
            <a:ext cx="551815" cy="970915"/>
          </a:xfrm>
          <a:custGeom>
            <a:avLst/>
            <a:gdLst/>
            <a:ahLst/>
            <a:cxnLst/>
            <a:rect l="l" t="t" r="r" b="b"/>
            <a:pathLst>
              <a:path w="551815" h="970914">
                <a:moveTo>
                  <a:pt x="0" y="970788"/>
                </a:moveTo>
                <a:lnTo>
                  <a:pt x="551688" y="970788"/>
                </a:lnTo>
                <a:lnTo>
                  <a:pt x="551688" y="0"/>
                </a:lnTo>
                <a:lnTo>
                  <a:pt x="0" y="0"/>
                </a:lnTo>
                <a:lnTo>
                  <a:pt x="0" y="970788"/>
                </a:lnTo>
                <a:close/>
              </a:path>
            </a:pathLst>
          </a:custGeom>
          <a:solidFill>
            <a:srgbClr val="00AFEF">
              <a:alpha val="160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172199"/>
            <a:ext cx="515620" cy="685800"/>
          </a:xfrm>
          <a:custGeom>
            <a:avLst/>
            <a:gdLst/>
            <a:ahLst/>
            <a:cxnLst/>
            <a:rect l="l" t="t" r="r" b="b"/>
            <a:pathLst>
              <a:path w="515620" h="685800">
                <a:moveTo>
                  <a:pt x="0" y="685799"/>
                </a:moveTo>
                <a:lnTo>
                  <a:pt x="515112" y="685799"/>
                </a:lnTo>
                <a:lnTo>
                  <a:pt x="515112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FFFF00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290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674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290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674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339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5339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5339" y="6096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40891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83208" y="76200"/>
            <a:ext cx="170815" cy="189230"/>
          </a:xfrm>
          <a:custGeom>
            <a:avLst/>
            <a:gdLst/>
            <a:ahLst/>
            <a:cxnLst/>
            <a:rect l="l" t="t" r="r" b="b"/>
            <a:pathLst>
              <a:path w="170815" h="189229">
                <a:moveTo>
                  <a:pt x="0" y="188975"/>
                </a:moveTo>
                <a:lnTo>
                  <a:pt x="170687" y="188975"/>
                </a:lnTo>
                <a:lnTo>
                  <a:pt x="170687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0891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75447" y="2426207"/>
            <a:ext cx="10668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75447" y="2426207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75447" y="3505200"/>
            <a:ext cx="106680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75447" y="35052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9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75447" y="4572000"/>
            <a:ext cx="1066800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75447" y="45720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0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9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75447" y="1371600"/>
            <a:ext cx="10668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75447" y="13716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75447" y="5638800"/>
            <a:ext cx="1069848" cy="7589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75447" y="5638800"/>
            <a:ext cx="1069975" cy="759460"/>
          </a:xfrm>
          <a:custGeom>
            <a:avLst/>
            <a:gdLst/>
            <a:ahLst/>
            <a:cxnLst/>
            <a:rect l="l" t="t" r="r" b="b"/>
            <a:pathLst>
              <a:path w="1069975" h="759460">
                <a:moveTo>
                  <a:pt x="0" y="126491"/>
                </a:moveTo>
                <a:lnTo>
                  <a:pt x="9941" y="77254"/>
                </a:lnTo>
                <a:lnTo>
                  <a:pt x="37052" y="37047"/>
                </a:lnTo>
                <a:lnTo>
                  <a:pt x="77259" y="9939"/>
                </a:lnTo>
                <a:lnTo>
                  <a:pt x="126492" y="0"/>
                </a:lnTo>
                <a:lnTo>
                  <a:pt x="943355" y="0"/>
                </a:lnTo>
                <a:lnTo>
                  <a:pt x="992588" y="9939"/>
                </a:lnTo>
                <a:lnTo>
                  <a:pt x="1032795" y="37047"/>
                </a:lnTo>
                <a:lnTo>
                  <a:pt x="1059906" y="77254"/>
                </a:lnTo>
                <a:lnTo>
                  <a:pt x="1069848" y="126491"/>
                </a:lnTo>
                <a:lnTo>
                  <a:pt x="1069848" y="632460"/>
                </a:lnTo>
                <a:lnTo>
                  <a:pt x="1059906" y="681697"/>
                </a:lnTo>
                <a:lnTo>
                  <a:pt x="1032795" y="721904"/>
                </a:lnTo>
                <a:lnTo>
                  <a:pt x="992588" y="749012"/>
                </a:lnTo>
                <a:lnTo>
                  <a:pt x="943355" y="758952"/>
                </a:lnTo>
                <a:lnTo>
                  <a:pt x="126492" y="758952"/>
                </a:lnTo>
                <a:lnTo>
                  <a:pt x="77259" y="749012"/>
                </a:lnTo>
                <a:lnTo>
                  <a:pt x="37052" y="721904"/>
                </a:lnTo>
                <a:lnTo>
                  <a:pt x="9941" y="681697"/>
                </a:lnTo>
                <a:lnTo>
                  <a:pt x="0" y="632460"/>
                </a:lnTo>
                <a:lnTo>
                  <a:pt x="0" y="1264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80643" y="1536240"/>
            <a:ext cx="4424045" cy="479298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400" b="1" spc="-5" dirty="0">
                <a:latin typeface="Calibri"/>
                <a:cs typeface="Calibri"/>
              </a:rPr>
              <a:t>Channel Function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000" b="1" spc="-10" dirty="0">
                <a:latin typeface="Calibri"/>
                <a:cs typeface="Calibri"/>
              </a:rPr>
              <a:t>Forward </a:t>
            </a:r>
            <a:r>
              <a:rPr sz="2000" b="1" spc="-5" dirty="0">
                <a:latin typeface="Calibri"/>
                <a:cs typeface="Calibri"/>
              </a:rPr>
              <a:t>flow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functions: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09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15" dirty="0">
                <a:latin typeface="Calibri"/>
                <a:cs typeface="Calibri"/>
              </a:rPr>
              <a:t>From company </a:t>
            </a:r>
            <a:r>
              <a:rPr sz="1600" spc="-10" dirty="0">
                <a:latin typeface="Calibri"/>
                <a:cs typeface="Calibri"/>
              </a:rPr>
              <a:t>to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customers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8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10" dirty="0">
                <a:latin typeface="Calibri"/>
                <a:cs typeface="Calibri"/>
              </a:rPr>
              <a:t>Develop </a:t>
            </a:r>
            <a:r>
              <a:rPr sz="1600" spc="-5" dirty="0">
                <a:latin typeface="Calibri"/>
                <a:cs typeface="Calibri"/>
              </a:rPr>
              <a:t>/ </a:t>
            </a:r>
            <a:r>
              <a:rPr sz="1600" spc="-10" dirty="0">
                <a:latin typeface="Calibri"/>
                <a:cs typeface="Calibri"/>
              </a:rPr>
              <a:t>disseminate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communication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8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15" dirty="0">
                <a:latin typeface="Calibri"/>
                <a:cs typeface="Calibri"/>
              </a:rPr>
              <a:t>Store </a:t>
            </a:r>
            <a:r>
              <a:rPr sz="1600" spc="-5" dirty="0">
                <a:latin typeface="Calibri"/>
                <a:cs typeface="Calibri"/>
              </a:rPr>
              <a:t>and </a:t>
            </a:r>
            <a:r>
              <a:rPr sz="1600" spc="-15" dirty="0">
                <a:latin typeface="Calibri"/>
                <a:cs typeface="Calibri"/>
              </a:rPr>
              <a:t>move </a:t>
            </a: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10" dirty="0">
                <a:latin typeface="Calibri"/>
                <a:cs typeface="Calibri"/>
              </a:rPr>
              <a:t>physical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products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8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15" dirty="0">
                <a:latin typeface="Calibri"/>
                <a:cs typeface="Calibri"/>
              </a:rPr>
              <a:t>Oversee transfer </a:t>
            </a:r>
            <a:r>
              <a:rPr sz="1600" spc="-5" dirty="0">
                <a:latin typeface="Calibri"/>
                <a:cs typeface="Calibri"/>
              </a:rPr>
              <a:t>of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ownership</a:t>
            </a:r>
            <a:endParaRPr sz="16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50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000" b="1" spc="-10" dirty="0">
                <a:latin typeface="Calibri"/>
                <a:cs typeface="Calibri"/>
              </a:rPr>
              <a:t>Backward </a:t>
            </a:r>
            <a:r>
              <a:rPr sz="2000" b="1" spc="-5" dirty="0">
                <a:latin typeface="Calibri"/>
                <a:cs typeface="Calibri"/>
              </a:rPr>
              <a:t>flow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functions: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1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15" dirty="0">
                <a:latin typeface="Calibri"/>
                <a:cs typeface="Calibri"/>
              </a:rPr>
              <a:t>From customers </a:t>
            </a:r>
            <a:r>
              <a:rPr sz="1600" spc="-10" dirty="0">
                <a:latin typeface="Calibri"/>
                <a:cs typeface="Calibri"/>
              </a:rPr>
              <a:t>to</a:t>
            </a:r>
            <a:r>
              <a:rPr sz="1600" spc="6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company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8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latin typeface="Calibri"/>
                <a:cs typeface="Calibri"/>
              </a:rPr>
              <a:t>Place </a:t>
            </a:r>
            <a:r>
              <a:rPr sz="1600" spc="-20" dirty="0">
                <a:latin typeface="Calibri"/>
                <a:cs typeface="Calibri"/>
              </a:rPr>
              <a:t>orders </a:t>
            </a:r>
            <a:r>
              <a:rPr sz="1600" spc="-5" dirty="0">
                <a:latin typeface="Calibri"/>
                <a:cs typeface="Calibri"/>
              </a:rPr>
              <a:t>with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manufacturers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15" dirty="0">
                <a:latin typeface="Calibri"/>
                <a:cs typeface="Calibri"/>
              </a:rPr>
              <a:t>Facilitate </a:t>
            </a:r>
            <a:r>
              <a:rPr sz="1600" spc="-10" dirty="0">
                <a:latin typeface="Calibri"/>
                <a:cs typeface="Calibri"/>
              </a:rPr>
              <a:t>payment </a:t>
            </a:r>
            <a:r>
              <a:rPr sz="1600" spc="-5" dirty="0">
                <a:latin typeface="Calibri"/>
                <a:cs typeface="Calibri"/>
              </a:rPr>
              <a:t>of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bills</a:t>
            </a:r>
            <a:endParaRPr sz="16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000" b="1" spc="-10" dirty="0">
                <a:latin typeface="Calibri"/>
                <a:cs typeface="Calibri"/>
              </a:rPr>
              <a:t>Forward </a:t>
            </a:r>
            <a:r>
              <a:rPr sz="2000" b="1" spc="-5" dirty="0">
                <a:latin typeface="Calibri"/>
                <a:cs typeface="Calibri"/>
              </a:rPr>
              <a:t>and </a:t>
            </a:r>
            <a:r>
              <a:rPr sz="2000" b="1" spc="-10" dirty="0">
                <a:latin typeface="Calibri"/>
                <a:cs typeface="Calibri"/>
              </a:rPr>
              <a:t>backward </a:t>
            </a:r>
            <a:r>
              <a:rPr sz="2000" b="1" spc="-5" dirty="0">
                <a:latin typeface="Calibri"/>
                <a:cs typeface="Calibri"/>
              </a:rPr>
              <a:t>flow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functions: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1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10" dirty="0">
                <a:latin typeface="Calibri"/>
                <a:cs typeface="Calibri"/>
              </a:rPr>
              <a:t>Gather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information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8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10" dirty="0">
                <a:latin typeface="Calibri"/>
                <a:cs typeface="Calibri"/>
              </a:rPr>
              <a:t>Negotiate </a:t>
            </a:r>
            <a:r>
              <a:rPr sz="1600" spc="-5" dirty="0">
                <a:latin typeface="Calibri"/>
                <a:cs typeface="Calibri"/>
              </a:rPr>
              <a:t>price and </a:t>
            </a:r>
            <a:r>
              <a:rPr sz="1600" spc="-15" dirty="0">
                <a:latin typeface="Calibri"/>
                <a:cs typeface="Calibri"/>
              </a:rPr>
              <a:t>transfer </a:t>
            </a:r>
            <a:r>
              <a:rPr sz="1600" spc="-5" dirty="0">
                <a:latin typeface="Calibri"/>
                <a:cs typeface="Calibri"/>
              </a:rPr>
              <a:t>of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ownership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latin typeface="Calibri"/>
                <a:cs typeface="Calibri"/>
              </a:rPr>
              <a:t>Finance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inventories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8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latin typeface="Calibri"/>
                <a:cs typeface="Calibri"/>
              </a:rPr>
              <a:t>Assume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risk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1A74F00-67A9-495E-AC79-6C60F2F3C0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125" y="40562"/>
            <a:ext cx="1161071" cy="12660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9238" y="564007"/>
            <a:ext cx="59874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THE </a:t>
            </a:r>
            <a:r>
              <a:rPr spc="-15" dirty="0"/>
              <a:t>ROLE </a:t>
            </a:r>
            <a:r>
              <a:rPr spc="-5" dirty="0"/>
              <a:t>OF </a:t>
            </a:r>
            <a:r>
              <a:rPr dirty="0"/>
              <a:t>MARKETING</a:t>
            </a:r>
            <a:r>
              <a:rPr spc="10" dirty="0"/>
              <a:t> </a:t>
            </a:r>
            <a:r>
              <a:rPr spc="-10" dirty="0"/>
              <a:t>CHANNEL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4000500"/>
            <a:ext cx="342900" cy="419100"/>
          </a:xfrm>
          <a:custGeom>
            <a:avLst/>
            <a:gdLst/>
            <a:ahLst/>
            <a:cxnLst/>
            <a:rect l="l" t="t" r="r" b="b"/>
            <a:pathLst>
              <a:path w="342900" h="419100">
                <a:moveTo>
                  <a:pt x="0" y="419100"/>
                </a:moveTo>
                <a:lnTo>
                  <a:pt x="342900" y="419100"/>
                </a:lnTo>
                <a:lnTo>
                  <a:pt x="3429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92D05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1002791"/>
            <a:ext cx="533400" cy="1511935"/>
          </a:xfrm>
          <a:custGeom>
            <a:avLst/>
            <a:gdLst/>
            <a:ahLst/>
            <a:cxnLst/>
            <a:rect l="l" t="t" r="r" b="b"/>
            <a:pathLst>
              <a:path w="533400" h="1511935">
                <a:moveTo>
                  <a:pt x="0" y="1511808"/>
                </a:moveTo>
                <a:lnTo>
                  <a:pt x="533400" y="1511808"/>
                </a:lnTo>
                <a:lnTo>
                  <a:pt x="533400" y="0"/>
                </a:lnTo>
                <a:lnTo>
                  <a:pt x="0" y="0"/>
                </a:lnTo>
                <a:lnTo>
                  <a:pt x="0" y="1511808"/>
                </a:lnTo>
                <a:close/>
              </a:path>
            </a:pathLst>
          </a:custGeom>
          <a:solidFill>
            <a:srgbClr val="00AFEF">
              <a:alpha val="6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6200"/>
            <a:ext cx="304800" cy="1447800"/>
          </a:xfrm>
          <a:custGeom>
            <a:avLst/>
            <a:gdLst/>
            <a:ahLst/>
            <a:cxnLst/>
            <a:rect l="l" t="t" r="r" b="b"/>
            <a:pathLst>
              <a:path w="304800" h="1447800">
                <a:moveTo>
                  <a:pt x="0" y="1447800"/>
                </a:moveTo>
                <a:lnTo>
                  <a:pt x="304800" y="1447800"/>
                </a:lnTo>
                <a:lnTo>
                  <a:pt x="3048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6096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609600"/>
                </a:moveTo>
                <a:lnTo>
                  <a:pt x="533400" y="609600"/>
                </a:lnTo>
                <a:lnTo>
                  <a:pt x="533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92D050">
              <a:alpha val="4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0574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00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900" y="2286000"/>
            <a:ext cx="342900" cy="800100"/>
          </a:xfrm>
          <a:custGeom>
            <a:avLst/>
            <a:gdLst/>
            <a:ahLst/>
            <a:cxnLst/>
            <a:rect l="l" t="t" r="r" b="b"/>
            <a:pathLst>
              <a:path w="342900" h="800100">
                <a:moveTo>
                  <a:pt x="0" y="800100"/>
                </a:moveTo>
                <a:lnTo>
                  <a:pt x="342900" y="800100"/>
                </a:lnTo>
                <a:lnTo>
                  <a:pt x="342900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92D050">
              <a:alpha val="7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3276600"/>
            <a:ext cx="363220" cy="1447800"/>
          </a:xfrm>
          <a:custGeom>
            <a:avLst/>
            <a:gdLst/>
            <a:ahLst/>
            <a:cxnLst/>
            <a:rect l="l" t="t" r="r" b="b"/>
            <a:pathLst>
              <a:path w="363220" h="1447800">
                <a:moveTo>
                  <a:pt x="0" y="1447800"/>
                </a:moveTo>
                <a:lnTo>
                  <a:pt x="362712" y="1447800"/>
                </a:lnTo>
                <a:lnTo>
                  <a:pt x="362712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4267200"/>
            <a:ext cx="609600" cy="685800"/>
          </a:xfrm>
          <a:custGeom>
            <a:avLst/>
            <a:gdLst/>
            <a:ahLst/>
            <a:cxnLst/>
            <a:rect l="l" t="t" r="r" b="b"/>
            <a:pathLst>
              <a:path w="609600" h="685800">
                <a:moveTo>
                  <a:pt x="0" y="685800"/>
                </a:moveTo>
                <a:lnTo>
                  <a:pt x="609600" y="685800"/>
                </a:lnTo>
                <a:lnTo>
                  <a:pt x="609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800600"/>
            <a:ext cx="419100" cy="1066800"/>
          </a:xfrm>
          <a:custGeom>
            <a:avLst/>
            <a:gdLst/>
            <a:ahLst/>
            <a:cxnLst/>
            <a:rect l="l" t="t" r="r" b="b"/>
            <a:pathLst>
              <a:path w="419100" h="1066800">
                <a:moveTo>
                  <a:pt x="0" y="1066800"/>
                </a:moveTo>
                <a:lnTo>
                  <a:pt x="419100" y="1066800"/>
                </a:lnTo>
                <a:lnTo>
                  <a:pt x="4191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00AFEF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0311" y="5410200"/>
            <a:ext cx="399415" cy="1219200"/>
          </a:xfrm>
          <a:custGeom>
            <a:avLst/>
            <a:gdLst/>
            <a:ahLst/>
            <a:cxnLst/>
            <a:rect l="l" t="t" r="r" b="b"/>
            <a:pathLst>
              <a:path w="399415" h="1219200">
                <a:moveTo>
                  <a:pt x="0" y="1219200"/>
                </a:moveTo>
                <a:lnTo>
                  <a:pt x="399288" y="1219200"/>
                </a:lnTo>
                <a:lnTo>
                  <a:pt x="399288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92D050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0311" y="2686811"/>
            <a:ext cx="551815" cy="970915"/>
          </a:xfrm>
          <a:custGeom>
            <a:avLst/>
            <a:gdLst/>
            <a:ahLst/>
            <a:cxnLst/>
            <a:rect l="l" t="t" r="r" b="b"/>
            <a:pathLst>
              <a:path w="551815" h="970914">
                <a:moveTo>
                  <a:pt x="0" y="970788"/>
                </a:moveTo>
                <a:lnTo>
                  <a:pt x="551688" y="970788"/>
                </a:lnTo>
                <a:lnTo>
                  <a:pt x="551688" y="0"/>
                </a:lnTo>
                <a:lnTo>
                  <a:pt x="0" y="0"/>
                </a:lnTo>
                <a:lnTo>
                  <a:pt x="0" y="970788"/>
                </a:lnTo>
                <a:close/>
              </a:path>
            </a:pathLst>
          </a:custGeom>
          <a:solidFill>
            <a:srgbClr val="00AFEF">
              <a:alpha val="160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172199"/>
            <a:ext cx="515620" cy="685800"/>
          </a:xfrm>
          <a:custGeom>
            <a:avLst/>
            <a:gdLst/>
            <a:ahLst/>
            <a:cxnLst/>
            <a:rect l="l" t="t" r="r" b="b"/>
            <a:pathLst>
              <a:path w="515620" h="685800">
                <a:moveTo>
                  <a:pt x="0" y="685799"/>
                </a:moveTo>
                <a:lnTo>
                  <a:pt x="515112" y="685799"/>
                </a:lnTo>
                <a:lnTo>
                  <a:pt x="515112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FFFF00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290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674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290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674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339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5339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5339" y="6096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40891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83208" y="76200"/>
            <a:ext cx="170815" cy="189230"/>
          </a:xfrm>
          <a:custGeom>
            <a:avLst/>
            <a:gdLst/>
            <a:ahLst/>
            <a:cxnLst/>
            <a:rect l="l" t="t" r="r" b="b"/>
            <a:pathLst>
              <a:path w="170815" h="189229">
                <a:moveTo>
                  <a:pt x="0" y="188975"/>
                </a:moveTo>
                <a:lnTo>
                  <a:pt x="170687" y="188975"/>
                </a:lnTo>
                <a:lnTo>
                  <a:pt x="170687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0891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75447" y="2426207"/>
            <a:ext cx="10668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75447" y="2426207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75447" y="3505200"/>
            <a:ext cx="106680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75447" y="35052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9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75447" y="4572000"/>
            <a:ext cx="1066800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75447" y="45720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0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9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75447" y="1371600"/>
            <a:ext cx="10668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75447" y="13716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75447" y="5638800"/>
            <a:ext cx="1069848" cy="7589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75447" y="5638800"/>
            <a:ext cx="1069975" cy="759460"/>
          </a:xfrm>
          <a:custGeom>
            <a:avLst/>
            <a:gdLst/>
            <a:ahLst/>
            <a:cxnLst/>
            <a:rect l="l" t="t" r="r" b="b"/>
            <a:pathLst>
              <a:path w="1069975" h="759460">
                <a:moveTo>
                  <a:pt x="0" y="126491"/>
                </a:moveTo>
                <a:lnTo>
                  <a:pt x="9941" y="77254"/>
                </a:lnTo>
                <a:lnTo>
                  <a:pt x="37052" y="37047"/>
                </a:lnTo>
                <a:lnTo>
                  <a:pt x="77259" y="9939"/>
                </a:lnTo>
                <a:lnTo>
                  <a:pt x="126492" y="0"/>
                </a:lnTo>
                <a:lnTo>
                  <a:pt x="943355" y="0"/>
                </a:lnTo>
                <a:lnTo>
                  <a:pt x="992588" y="9939"/>
                </a:lnTo>
                <a:lnTo>
                  <a:pt x="1032795" y="37047"/>
                </a:lnTo>
                <a:lnTo>
                  <a:pt x="1059906" y="77254"/>
                </a:lnTo>
                <a:lnTo>
                  <a:pt x="1069848" y="126491"/>
                </a:lnTo>
                <a:lnTo>
                  <a:pt x="1069848" y="632460"/>
                </a:lnTo>
                <a:lnTo>
                  <a:pt x="1059906" y="681697"/>
                </a:lnTo>
                <a:lnTo>
                  <a:pt x="1032795" y="721904"/>
                </a:lnTo>
                <a:lnTo>
                  <a:pt x="992588" y="749012"/>
                </a:lnTo>
                <a:lnTo>
                  <a:pt x="943355" y="758952"/>
                </a:lnTo>
                <a:lnTo>
                  <a:pt x="126492" y="758952"/>
                </a:lnTo>
                <a:lnTo>
                  <a:pt x="77259" y="749012"/>
                </a:lnTo>
                <a:lnTo>
                  <a:pt x="37052" y="721904"/>
                </a:lnTo>
                <a:lnTo>
                  <a:pt x="9941" y="681697"/>
                </a:lnTo>
                <a:lnTo>
                  <a:pt x="0" y="632460"/>
                </a:lnTo>
                <a:lnTo>
                  <a:pt x="0" y="1264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80643" y="1501772"/>
            <a:ext cx="3177540" cy="238125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3200" b="1" spc="-5" dirty="0">
                <a:latin typeface="Calibri"/>
                <a:cs typeface="Calibri"/>
              </a:rPr>
              <a:t>Channel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Levels</a:t>
            </a:r>
            <a:endParaRPr sz="32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20" dirty="0">
                <a:latin typeface="Calibri"/>
                <a:cs typeface="Calibri"/>
              </a:rPr>
              <a:t>Zero </a:t>
            </a:r>
            <a:r>
              <a:rPr sz="2400" spc="-10" dirty="0">
                <a:latin typeface="Calibri"/>
                <a:cs typeface="Calibri"/>
              </a:rPr>
              <a:t>level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channel</a:t>
            </a:r>
            <a:endParaRPr sz="24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One </a:t>
            </a:r>
            <a:r>
              <a:rPr sz="2400" spc="-10" dirty="0">
                <a:latin typeface="Calibri"/>
                <a:cs typeface="Calibri"/>
              </a:rPr>
              <a:t>level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channel</a:t>
            </a:r>
            <a:endParaRPr sz="24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45" dirty="0">
                <a:latin typeface="Calibri"/>
                <a:cs typeface="Calibri"/>
              </a:rPr>
              <a:t>Two </a:t>
            </a:r>
            <a:r>
              <a:rPr sz="2400" spc="-10" dirty="0">
                <a:latin typeface="Calibri"/>
                <a:cs typeface="Calibri"/>
              </a:rPr>
              <a:t>level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channel</a:t>
            </a:r>
            <a:endParaRPr sz="24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Three level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channel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589532" y="4146802"/>
            <a:ext cx="5507736" cy="26456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24000" y="4081271"/>
            <a:ext cx="5486400" cy="26243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19427" y="4076700"/>
            <a:ext cx="5495925" cy="2633980"/>
          </a:xfrm>
          <a:custGeom>
            <a:avLst/>
            <a:gdLst/>
            <a:ahLst/>
            <a:cxnLst/>
            <a:rect l="l" t="t" r="r" b="b"/>
            <a:pathLst>
              <a:path w="5495925" h="2633979">
                <a:moveTo>
                  <a:pt x="0" y="2633472"/>
                </a:moveTo>
                <a:lnTo>
                  <a:pt x="5495544" y="2633472"/>
                </a:lnTo>
                <a:lnTo>
                  <a:pt x="5495544" y="0"/>
                </a:lnTo>
                <a:lnTo>
                  <a:pt x="0" y="0"/>
                </a:lnTo>
                <a:lnTo>
                  <a:pt x="0" y="2633472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97B18F8-0831-4710-8D97-7E0C3F6D46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125" y="40562"/>
            <a:ext cx="1161071" cy="12660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9238" y="564007"/>
            <a:ext cx="59874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THE </a:t>
            </a:r>
            <a:r>
              <a:rPr spc="-15" dirty="0"/>
              <a:t>ROLE </a:t>
            </a:r>
            <a:r>
              <a:rPr spc="-5" dirty="0"/>
              <a:t>OF </a:t>
            </a:r>
            <a:r>
              <a:rPr dirty="0"/>
              <a:t>MARKETING</a:t>
            </a:r>
            <a:r>
              <a:rPr spc="10" dirty="0"/>
              <a:t> </a:t>
            </a:r>
            <a:r>
              <a:rPr spc="-10" dirty="0"/>
              <a:t>CHANNEL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4000500"/>
            <a:ext cx="342900" cy="419100"/>
          </a:xfrm>
          <a:custGeom>
            <a:avLst/>
            <a:gdLst/>
            <a:ahLst/>
            <a:cxnLst/>
            <a:rect l="l" t="t" r="r" b="b"/>
            <a:pathLst>
              <a:path w="342900" h="419100">
                <a:moveTo>
                  <a:pt x="0" y="419100"/>
                </a:moveTo>
                <a:lnTo>
                  <a:pt x="342900" y="419100"/>
                </a:lnTo>
                <a:lnTo>
                  <a:pt x="3429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92D05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1002791"/>
            <a:ext cx="533400" cy="1511935"/>
          </a:xfrm>
          <a:custGeom>
            <a:avLst/>
            <a:gdLst/>
            <a:ahLst/>
            <a:cxnLst/>
            <a:rect l="l" t="t" r="r" b="b"/>
            <a:pathLst>
              <a:path w="533400" h="1511935">
                <a:moveTo>
                  <a:pt x="0" y="1511808"/>
                </a:moveTo>
                <a:lnTo>
                  <a:pt x="533400" y="1511808"/>
                </a:lnTo>
                <a:lnTo>
                  <a:pt x="533400" y="0"/>
                </a:lnTo>
                <a:lnTo>
                  <a:pt x="0" y="0"/>
                </a:lnTo>
                <a:lnTo>
                  <a:pt x="0" y="1511808"/>
                </a:lnTo>
                <a:close/>
              </a:path>
            </a:pathLst>
          </a:custGeom>
          <a:solidFill>
            <a:srgbClr val="00AFEF">
              <a:alpha val="6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6200"/>
            <a:ext cx="304800" cy="1447800"/>
          </a:xfrm>
          <a:custGeom>
            <a:avLst/>
            <a:gdLst/>
            <a:ahLst/>
            <a:cxnLst/>
            <a:rect l="l" t="t" r="r" b="b"/>
            <a:pathLst>
              <a:path w="304800" h="1447800">
                <a:moveTo>
                  <a:pt x="0" y="1447800"/>
                </a:moveTo>
                <a:lnTo>
                  <a:pt x="304800" y="1447800"/>
                </a:lnTo>
                <a:lnTo>
                  <a:pt x="3048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6096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609600"/>
                </a:moveTo>
                <a:lnTo>
                  <a:pt x="533400" y="609600"/>
                </a:lnTo>
                <a:lnTo>
                  <a:pt x="533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92D050">
              <a:alpha val="4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0574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00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900" y="2286000"/>
            <a:ext cx="342900" cy="800100"/>
          </a:xfrm>
          <a:custGeom>
            <a:avLst/>
            <a:gdLst/>
            <a:ahLst/>
            <a:cxnLst/>
            <a:rect l="l" t="t" r="r" b="b"/>
            <a:pathLst>
              <a:path w="342900" h="800100">
                <a:moveTo>
                  <a:pt x="0" y="800100"/>
                </a:moveTo>
                <a:lnTo>
                  <a:pt x="342900" y="800100"/>
                </a:lnTo>
                <a:lnTo>
                  <a:pt x="342900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92D050">
              <a:alpha val="7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3276600"/>
            <a:ext cx="363220" cy="1447800"/>
          </a:xfrm>
          <a:custGeom>
            <a:avLst/>
            <a:gdLst/>
            <a:ahLst/>
            <a:cxnLst/>
            <a:rect l="l" t="t" r="r" b="b"/>
            <a:pathLst>
              <a:path w="363220" h="1447800">
                <a:moveTo>
                  <a:pt x="0" y="1447800"/>
                </a:moveTo>
                <a:lnTo>
                  <a:pt x="362712" y="1447800"/>
                </a:lnTo>
                <a:lnTo>
                  <a:pt x="362712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4267200"/>
            <a:ext cx="609600" cy="685800"/>
          </a:xfrm>
          <a:custGeom>
            <a:avLst/>
            <a:gdLst/>
            <a:ahLst/>
            <a:cxnLst/>
            <a:rect l="l" t="t" r="r" b="b"/>
            <a:pathLst>
              <a:path w="609600" h="685800">
                <a:moveTo>
                  <a:pt x="0" y="685800"/>
                </a:moveTo>
                <a:lnTo>
                  <a:pt x="609600" y="685800"/>
                </a:lnTo>
                <a:lnTo>
                  <a:pt x="609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800600"/>
            <a:ext cx="419100" cy="1066800"/>
          </a:xfrm>
          <a:custGeom>
            <a:avLst/>
            <a:gdLst/>
            <a:ahLst/>
            <a:cxnLst/>
            <a:rect l="l" t="t" r="r" b="b"/>
            <a:pathLst>
              <a:path w="419100" h="1066800">
                <a:moveTo>
                  <a:pt x="0" y="1066800"/>
                </a:moveTo>
                <a:lnTo>
                  <a:pt x="419100" y="1066800"/>
                </a:lnTo>
                <a:lnTo>
                  <a:pt x="4191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00AFEF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0311" y="5410200"/>
            <a:ext cx="399415" cy="1219200"/>
          </a:xfrm>
          <a:custGeom>
            <a:avLst/>
            <a:gdLst/>
            <a:ahLst/>
            <a:cxnLst/>
            <a:rect l="l" t="t" r="r" b="b"/>
            <a:pathLst>
              <a:path w="399415" h="1219200">
                <a:moveTo>
                  <a:pt x="0" y="1219200"/>
                </a:moveTo>
                <a:lnTo>
                  <a:pt x="399288" y="1219200"/>
                </a:lnTo>
                <a:lnTo>
                  <a:pt x="399288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92D050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0311" y="2686811"/>
            <a:ext cx="551815" cy="970915"/>
          </a:xfrm>
          <a:custGeom>
            <a:avLst/>
            <a:gdLst/>
            <a:ahLst/>
            <a:cxnLst/>
            <a:rect l="l" t="t" r="r" b="b"/>
            <a:pathLst>
              <a:path w="551815" h="970914">
                <a:moveTo>
                  <a:pt x="0" y="970788"/>
                </a:moveTo>
                <a:lnTo>
                  <a:pt x="551688" y="970788"/>
                </a:lnTo>
                <a:lnTo>
                  <a:pt x="551688" y="0"/>
                </a:lnTo>
                <a:lnTo>
                  <a:pt x="0" y="0"/>
                </a:lnTo>
                <a:lnTo>
                  <a:pt x="0" y="970788"/>
                </a:lnTo>
                <a:close/>
              </a:path>
            </a:pathLst>
          </a:custGeom>
          <a:solidFill>
            <a:srgbClr val="00AFEF">
              <a:alpha val="160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172199"/>
            <a:ext cx="515620" cy="685800"/>
          </a:xfrm>
          <a:custGeom>
            <a:avLst/>
            <a:gdLst/>
            <a:ahLst/>
            <a:cxnLst/>
            <a:rect l="l" t="t" r="r" b="b"/>
            <a:pathLst>
              <a:path w="515620" h="685800">
                <a:moveTo>
                  <a:pt x="0" y="685799"/>
                </a:moveTo>
                <a:lnTo>
                  <a:pt x="515112" y="685799"/>
                </a:lnTo>
                <a:lnTo>
                  <a:pt x="515112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FFFF00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290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674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290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674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339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5339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5339" y="6096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40891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83208" y="76200"/>
            <a:ext cx="170815" cy="189230"/>
          </a:xfrm>
          <a:custGeom>
            <a:avLst/>
            <a:gdLst/>
            <a:ahLst/>
            <a:cxnLst/>
            <a:rect l="l" t="t" r="r" b="b"/>
            <a:pathLst>
              <a:path w="170815" h="189229">
                <a:moveTo>
                  <a:pt x="0" y="188975"/>
                </a:moveTo>
                <a:lnTo>
                  <a:pt x="170687" y="188975"/>
                </a:lnTo>
                <a:lnTo>
                  <a:pt x="170687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0891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75447" y="2426207"/>
            <a:ext cx="10668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75447" y="2426207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75447" y="3505200"/>
            <a:ext cx="106680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75447" y="35052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9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75447" y="4572000"/>
            <a:ext cx="1066800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75447" y="45720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0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9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75447" y="1371600"/>
            <a:ext cx="10668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75447" y="13716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75447" y="5638800"/>
            <a:ext cx="1069848" cy="7589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75447" y="5638800"/>
            <a:ext cx="1069975" cy="759460"/>
          </a:xfrm>
          <a:custGeom>
            <a:avLst/>
            <a:gdLst/>
            <a:ahLst/>
            <a:cxnLst/>
            <a:rect l="l" t="t" r="r" b="b"/>
            <a:pathLst>
              <a:path w="1069975" h="759460">
                <a:moveTo>
                  <a:pt x="0" y="126491"/>
                </a:moveTo>
                <a:lnTo>
                  <a:pt x="9941" y="77254"/>
                </a:lnTo>
                <a:lnTo>
                  <a:pt x="37052" y="37047"/>
                </a:lnTo>
                <a:lnTo>
                  <a:pt x="77259" y="9939"/>
                </a:lnTo>
                <a:lnTo>
                  <a:pt x="126492" y="0"/>
                </a:lnTo>
                <a:lnTo>
                  <a:pt x="943355" y="0"/>
                </a:lnTo>
                <a:lnTo>
                  <a:pt x="992588" y="9939"/>
                </a:lnTo>
                <a:lnTo>
                  <a:pt x="1032795" y="37047"/>
                </a:lnTo>
                <a:lnTo>
                  <a:pt x="1059906" y="77254"/>
                </a:lnTo>
                <a:lnTo>
                  <a:pt x="1069848" y="126491"/>
                </a:lnTo>
                <a:lnTo>
                  <a:pt x="1069848" y="632460"/>
                </a:lnTo>
                <a:lnTo>
                  <a:pt x="1059906" y="681697"/>
                </a:lnTo>
                <a:lnTo>
                  <a:pt x="1032795" y="721904"/>
                </a:lnTo>
                <a:lnTo>
                  <a:pt x="992588" y="749012"/>
                </a:lnTo>
                <a:lnTo>
                  <a:pt x="943355" y="758952"/>
                </a:lnTo>
                <a:lnTo>
                  <a:pt x="126492" y="758952"/>
                </a:lnTo>
                <a:lnTo>
                  <a:pt x="77259" y="749012"/>
                </a:lnTo>
                <a:lnTo>
                  <a:pt x="37052" y="721904"/>
                </a:lnTo>
                <a:lnTo>
                  <a:pt x="9941" y="681697"/>
                </a:lnTo>
                <a:lnTo>
                  <a:pt x="0" y="632460"/>
                </a:lnTo>
                <a:lnTo>
                  <a:pt x="0" y="1264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80643" y="1506226"/>
            <a:ext cx="6236970" cy="309308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3200" b="1" dirty="0">
                <a:latin typeface="Calibri"/>
                <a:cs typeface="Calibri"/>
              </a:rPr>
              <a:t>Service </a:t>
            </a:r>
            <a:r>
              <a:rPr sz="3200" b="1" spc="-10" dirty="0">
                <a:latin typeface="Calibri"/>
                <a:cs typeface="Calibri"/>
              </a:rPr>
              <a:t>Sector</a:t>
            </a:r>
            <a:r>
              <a:rPr sz="3200" b="1" spc="-5" dirty="0">
                <a:latin typeface="Calibri"/>
                <a:cs typeface="Calibri"/>
              </a:rPr>
              <a:t> Channel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latin typeface="Calibri"/>
                <a:cs typeface="Calibri"/>
              </a:rPr>
              <a:t>Service </a:t>
            </a:r>
            <a:r>
              <a:rPr sz="2800" spc="-10" dirty="0">
                <a:latin typeface="Calibri"/>
                <a:cs typeface="Calibri"/>
              </a:rPr>
              <a:t>sector </a:t>
            </a:r>
            <a:r>
              <a:rPr sz="2800" spc="-5" dirty="0">
                <a:latin typeface="Calibri"/>
                <a:cs typeface="Calibri"/>
              </a:rPr>
              <a:t>channels </a:t>
            </a:r>
            <a:r>
              <a:rPr sz="2800" spc="-10" dirty="0">
                <a:latin typeface="Calibri"/>
                <a:cs typeface="Calibri"/>
              </a:rPr>
              <a:t>use </a:t>
            </a:r>
            <a:r>
              <a:rPr sz="2800" spc="-5" dirty="0">
                <a:latin typeface="Calibri"/>
                <a:cs typeface="Calibri"/>
              </a:rPr>
              <a:t>agencies and  </a:t>
            </a:r>
            <a:r>
              <a:rPr sz="2800" spc="-10" dirty="0">
                <a:latin typeface="Calibri"/>
                <a:cs typeface="Calibri"/>
              </a:rPr>
              <a:t>locations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access </a:t>
            </a:r>
            <a:r>
              <a:rPr sz="2800" spc="-10" dirty="0">
                <a:latin typeface="Calibri"/>
                <a:cs typeface="Calibri"/>
              </a:rPr>
              <a:t>population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be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served</a:t>
            </a:r>
            <a:endParaRPr sz="2800">
              <a:latin typeface="Calibri"/>
              <a:cs typeface="Calibri"/>
            </a:endParaRPr>
          </a:p>
          <a:p>
            <a:pPr marL="584200" indent="-5721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583565" algn="l"/>
                <a:tab pos="584835" algn="l"/>
              </a:tabLst>
            </a:pPr>
            <a:r>
              <a:rPr sz="2800" spc="-5" dirty="0">
                <a:latin typeface="Calibri"/>
                <a:cs typeface="Calibri"/>
              </a:rPr>
              <a:t>Banking</a:t>
            </a:r>
            <a:endParaRPr sz="2800">
              <a:latin typeface="Calibri"/>
              <a:cs typeface="Calibri"/>
            </a:endParaRPr>
          </a:p>
          <a:p>
            <a:pPr marL="584200" indent="-5721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583565" algn="l"/>
                <a:tab pos="584835" algn="l"/>
              </a:tabLst>
            </a:pPr>
            <a:r>
              <a:rPr sz="2800" spc="-10" dirty="0">
                <a:latin typeface="Calibri"/>
                <a:cs typeface="Calibri"/>
              </a:rPr>
              <a:t>Insurance</a:t>
            </a:r>
            <a:endParaRPr sz="2800">
              <a:latin typeface="Calibri"/>
              <a:cs typeface="Calibri"/>
            </a:endParaRPr>
          </a:p>
          <a:p>
            <a:pPr marL="584200" indent="-5721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583565" algn="l"/>
                <a:tab pos="584835" algn="l"/>
              </a:tabLst>
            </a:pPr>
            <a:r>
              <a:rPr sz="2800" spc="-55" dirty="0">
                <a:latin typeface="Calibri"/>
                <a:cs typeface="Calibri"/>
              </a:rPr>
              <a:t>Travel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368552" y="4953000"/>
            <a:ext cx="4803775" cy="144526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71755" rIns="0" bIns="0" rtlCol="0">
            <a:spAutoFit/>
          </a:bodyPr>
          <a:lstStyle/>
          <a:p>
            <a:pPr marL="120650" marR="116839" indent="2540" algn="ctr">
              <a:lnSpc>
                <a:spcPct val="100000"/>
              </a:lnSpc>
              <a:spcBef>
                <a:spcPts val="565"/>
              </a:spcBef>
            </a:pPr>
            <a:r>
              <a:rPr sz="1400" spc="-10" dirty="0">
                <a:latin typeface="Calibri"/>
                <a:cs typeface="Calibri"/>
              </a:rPr>
              <a:t>“Kodak </a:t>
            </a:r>
            <a:r>
              <a:rPr sz="1400" spc="-15" dirty="0">
                <a:latin typeface="Calibri"/>
                <a:cs typeface="Calibri"/>
              </a:rPr>
              <a:t>offers </a:t>
            </a:r>
            <a:r>
              <a:rPr sz="1400" dirty="0">
                <a:latin typeface="Calibri"/>
                <a:cs typeface="Calibri"/>
              </a:rPr>
              <a:t>its </a:t>
            </a:r>
            <a:r>
              <a:rPr sz="1400" spc="-10" dirty="0">
                <a:latin typeface="Calibri"/>
                <a:cs typeface="Calibri"/>
              </a:rPr>
              <a:t>customers four </a:t>
            </a:r>
            <a:r>
              <a:rPr sz="1400" spc="-15" dirty="0">
                <a:latin typeface="Calibri"/>
                <a:cs typeface="Calibri"/>
              </a:rPr>
              <a:t>ways </a:t>
            </a:r>
            <a:r>
              <a:rPr sz="1400" spc="-10" dirty="0">
                <a:latin typeface="Calibri"/>
                <a:cs typeface="Calibri"/>
              </a:rPr>
              <a:t>to </a:t>
            </a:r>
            <a:r>
              <a:rPr sz="1400" spc="-5" dirty="0">
                <a:latin typeface="Calibri"/>
                <a:cs typeface="Calibri"/>
              </a:rPr>
              <a:t>print their digital  photos-minilabs </a:t>
            </a:r>
            <a:r>
              <a:rPr sz="1400" dirty="0">
                <a:latin typeface="Calibri"/>
                <a:cs typeface="Calibri"/>
              </a:rPr>
              <a:t>in </a:t>
            </a:r>
            <a:r>
              <a:rPr sz="1400" spc="-10" dirty="0">
                <a:latin typeface="Calibri"/>
                <a:cs typeface="Calibri"/>
              </a:rPr>
              <a:t>retail </a:t>
            </a:r>
            <a:r>
              <a:rPr sz="1400" spc="-5" dirty="0">
                <a:latin typeface="Calibri"/>
                <a:cs typeface="Calibri"/>
              </a:rPr>
              <a:t>outlets, home </a:t>
            </a:r>
            <a:r>
              <a:rPr sz="1400" spc="-10" dirty="0">
                <a:latin typeface="Calibri"/>
                <a:cs typeface="Calibri"/>
              </a:rPr>
              <a:t>printers, </a:t>
            </a:r>
            <a:r>
              <a:rPr sz="1400" spc="-5" dirty="0">
                <a:latin typeface="Calibri"/>
                <a:cs typeface="Calibri"/>
              </a:rPr>
              <a:t>online </a:t>
            </a:r>
            <a:r>
              <a:rPr sz="1400" dirty="0">
                <a:latin typeface="Calibri"/>
                <a:cs typeface="Calibri"/>
              </a:rPr>
              <a:t>services  </a:t>
            </a:r>
            <a:r>
              <a:rPr sz="1400" spc="-10" dirty="0">
                <a:latin typeface="Calibri"/>
                <a:cs typeface="Calibri"/>
              </a:rPr>
              <a:t>at </a:t>
            </a:r>
            <a:r>
              <a:rPr sz="1400" dirty="0">
                <a:latin typeface="Calibri"/>
                <a:cs typeface="Calibri"/>
              </a:rPr>
              <a:t>its </a:t>
            </a:r>
            <a:r>
              <a:rPr sz="1400" spc="-10" dirty="0">
                <a:latin typeface="Calibri"/>
                <a:cs typeface="Calibri"/>
              </a:rPr>
              <a:t>Ofoto Website, </a:t>
            </a:r>
            <a:r>
              <a:rPr sz="1400" spc="-5" dirty="0">
                <a:latin typeface="Calibri"/>
                <a:cs typeface="Calibri"/>
              </a:rPr>
              <a:t>and </a:t>
            </a:r>
            <a:r>
              <a:rPr sz="1400" dirty="0">
                <a:latin typeface="Calibri"/>
                <a:cs typeface="Calibri"/>
              </a:rPr>
              <a:t>self-services </a:t>
            </a:r>
            <a:r>
              <a:rPr sz="1400" spc="-5" dirty="0">
                <a:latin typeface="Calibri"/>
                <a:cs typeface="Calibri"/>
              </a:rPr>
              <a:t>kiosks. The world </a:t>
            </a:r>
            <a:r>
              <a:rPr sz="1400" dirty="0">
                <a:latin typeface="Calibri"/>
                <a:cs typeface="Calibri"/>
              </a:rPr>
              <a:t>leader  with </a:t>
            </a:r>
            <a:r>
              <a:rPr sz="1400" spc="-5" dirty="0">
                <a:latin typeface="Calibri"/>
                <a:cs typeface="Calibri"/>
              </a:rPr>
              <a:t>80.000 kiosks, </a:t>
            </a:r>
            <a:r>
              <a:rPr sz="1400" spc="-10" dirty="0">
                <a:latin typeface="Calibri"/>
                <a:cs typeface="Calibri"/>
              </a:rPr>
              <a:t>Kodak </a:t>
            </a:r>
            <a:r>
              <a:rPr sz="1400" spc="-15" dirty="0">
                <a:latin typeface="Calibri"/>
                <a:cs typeface="Calibri"/>
              </a:rPr>
              <a:t>makes </a:t>
            </a:r>
            <a:r>
              <a:rPr sz="1400" spc="-10" dirty="0">
                <a:latin typeface="Calibri"/>
                <a:cs typeface="Calibri"/>
              </a:rPr>
              <a:t>money </a:t>
            </a:r>
            <a:r>
              <a:rPr sz="1400" spc="-5" dirty="0">
                <a:latin typeface="Calibri"/>
                <a:cs typeface="Calibri"/>
              </a:rPr>
              <a:t>both </a:t>
            </a:r>
            <a:r>
              <a:rPr sz="1400" spc="-10" dirty="0">
                <a:latin typeface="Calibri"/>
                <a:cs typeface="Calibri"/>
              </a:rPr>
              <a:t>by </a:t>
            </a:r>
            <a:r>
              <a:rPr sz="1400" spc="-5" dirty="0">
                <a:latin typeface="Calibri"/>
                <a:cs typeface="Calibri"/>
              </a:rPr>
              <a:t>selling </a:t>
            </a:r>
            <a:r>
              <a:rPr sz="1400" dirty="0">
                <a:latin typeface="Calibri"/>
                <a:cs typeface="Calibri"/>
              </a:rPr>
              <a:t>the  </a:t>
            </a:r>
            <a:r>
              <a:rPr sz="1400" spc="-5" dirty="0">
                <a:latin typeface="Calibri"/>
                <a:cs typeface="Calibri"/>
              </a:rPr>
              <a:t>units and </a:t>
            </a:r>
            <a:r>
              <a:rPr sz="1400" spc="-10" dirty="0">
                <a:latin typeface="Calibri"/>
                <a:cs typeface="Calibri"/>
              </a:rPr>
              <a:t>by </a:t>
            </a:r>
            <a:r>
              <a:rPr sz="1400" spc="-5" dirty="0">
                <a:latin typeface="Calibri"/>
                <a:cs typeface="Calibri"/>
              </a:rPr>
              <a:t>supplying the chemical and paper they use </a:t>
            </a:r>
            <a:r>
              <a:rPr sz="1400" spc="-10" dirty="0">
                <a:latin typeface="Calibri"/>
                <a:cs typeface="Calibri"/>
              </a:rPr>
              <a:t>to  </a:t>
            </a:r>
            <a:r>
              <a:rPr sz="1400" spc="-15" dirty="0">
                <a:latin typeface="Calibri"/>
                <a:cs typeface="Calibri"/>
              </a:rPr>
              <a:t>make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prints.”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324600" y="5170932"/>
            <a:ext cx="1129283" cy="10088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B8B906D-0187-4BC4-A878-D9DE444DA1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125" y="40562"/>
            <a:ext cx="1161071" cy="126609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6833" y="564007"/>
            <a:ext cx="48323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CHANNEL </a:t>
            </a:r>
            <a:r>
              <a:rPr spc="-10" dirty="0"/>
              <a:t>DESIGN</a:t>
            </a:r>
            <a:r>
              <a:rPr spc="-35" dirty="0"/>
              <a:t> </a:t>
            </a:r>
            <a:r>
              <a:rPr spc="-10" dirty="0"/>
              <a:t>DECISIONS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4000500"/>
            <a:ext cx="342900" cy="419100"/>
          </a:xfrm>
          <a:custGeom>
            <a:avLst/>
            <a:gdLst/>
            <a:ahLst/>
            <a:cxnLst/>
            <a:rect l="l" t="t" r="r" b="b"/>
            <a:pathLst>
              <a:path w="342900" h="419100">
                <a:moveTo>
                  <a:pt x="0" y="419100"/>
                </a:moveTo>
                <a:lnTo>
                  <a:pt x="342900" y="419100"/>
                </a:lnTo>
                <a:lnTo>
                  <a:pt x="3429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92D05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1002791"/>
            <a:ext cx="533400" cy="1511935"/>
          </a:xfrm>
          <a:custGeom>
            <a:avLst/>
            <a:gdLst/>
            <a:ahLst/>
            <a:cxnLst/>
            <a:rect l="l" t="t" r="r" b="b"/>
            <a:pathLst>
              <a:path w="533400" h="1511935">
                <a:moveTo>
                  <a:pt x="0" y="1511808"/>
                </a:moveTo>
                <a:lnTo>
                  <a:pt x="533400" y="1511808"/>
                </a:lnTo>
                <a:lnTo>
                  <a:pt x="533400" y="0"/>
                </a:lnTo>
                <a:lnTo>
                  <a:pt x="0" y="0"/>
                </a:lnTo>
                <a:lnTo>
                  <a:pt x="0" y="1511808"/>
                </a:lnTo>
                <a:close/>
              </a:path>
            </a:pathLst>
          </a:custGeom>
          <a:solidFill>
            <a:srgbClr val="00AFEF">
              <a:alpha val="6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6200"/>
            <a:ext cx="304800" cy="1447800"/>
          </a:xfrm>
          <a:custGeom>
            <a:avLst/>
            <a:gdLst/>
            <a:ahLst/>
            <a:cxnLst/>
            <a:rect l="l" t="t" r="r" b="b"/>
            <a:pathLst>
              <a:path w="304800" h="1447800">
                <a:moveTo>
                  <a:pt x="0" y="1447800"/>
                </a:moveTo>
                <a:lnTo>
                  <a:pt x="304800" y="1447800"/>
                </a:lnTo>
                <a:lnTo>
                  <a:pt x="3048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6096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609600"/>
                </a:moveTo>
                <a:lnTo>
                  <a:pt x="533400" y="609600"/>
                </a:lnTo>
                <a:lnTo>
                  <a:pt x="533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92D050">
              <a:alpha val="4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0574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00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900" y="2286000"/>
            <a:ext cx="342900" cy="800100"/>
          </a:xfrm>
          <a:custGeom>
            <a:avLst/>
            <a:gdLst/>
            <a:ahLst/>
            <a:cxnLst/>
            <a:rect l="l" t="t" r="r" b="b"/>
            <a:pathLst>
              <a:path w="342900" h="800100">
                <a:moveTo>
                  <a:pt x="0" y="800100"/>
                </a:moveTo>
                <a:lnTo>
                  <a:pt x="342900" y="800100"/>
                </a:lnTo>
                <a:lnTo>
                  <a:pt x="342900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92D050">
              <a:alpha val="7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3276600"/>
            <a:ext cx="363220" cy="1447800"/>
          </a:xfrm>
          <a:custGeom>
            <a:avLst/>
            <a:gdLst/>
            <a:ahLst/>
            <a:cxnLst/>
            <a:rect l="l" t="t" r="r" b="b"/>
            <a:pathLst>
              <a:path w="363220" h="1447800">
                <a:moveTo>
                  <a:pt x="0" y="1447800"/>
                </a:moveTo>
                <a:lnTo>
                  <a:pt x="362712" y="1447800"/>
                </a:lnTo>
                <a:lnTo>
                  <a:pt x="362712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4267200"/>
            <a:ext cx="609600" cy="685800"/>
          </a:xfrm>
          <a:custGeom>
            <a:avLst/>
            <a:gdLst/>
            <a:ahLst/>
            <a:cxnLst/>
            <a:rect l="l" t="t" r="r" b="b"/>
            <a:pathLst>
              <a:path w="609600" h="685800">
                <a:moveTo>
                  <a:pt x="0" y="685800"/>
                </a:moveTo>
                <a:lnTo>
                  <a:pt x="609600" y="685800"/>
                </a:lnTo>
                <a:lnTo>
                  <a:pt x="609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800600"/>
            <a:ext cx="419100" cy="1066800"/>
          </a:xfrm>
          <a:custGeom>
            <a:avLst/>
            <a:gdLst/>
            <a:ahLst/>
            <a:cxnLst/>
            <a:rect l="l" t="t" r="r" b="b"/>
            <a:pathLst>
              <a:path w="419100" h="1066800">
                <a:moveTo>
                  <a:pt x="0" y="1066800"/>
                </a:moveTo>
                <a:lnTo>
                  <a:pt x="419100" y="1066800"/>
                </a:lnTo>
                <a:lnTo>
                  <a:pt x="4191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00AFEF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0311" y="5410200"/>
            <a:ext cx="399415" cy="1219200"/>
          </a:xfrm>
          <a:custGeom>
            <a:avLst/>
            <a:gdLst/>
            <a:ahLst/>
            <a:cxnLst/>
            <a:rect l="l" t="t" r="r" b="b"/>
            <a:pathLst>
              <a:path w="399415" h="1219200">
                <a:moveTo>
                  <a:pt x="0" y="1219200"/>
                </a:moveTo>
                <a:lnTo>
                  <a:pt x="399288" y="1219200"/>
                </a:lnTo>
                <a:lnTo>
                  <a:pt x="399288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92D050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0311" y="2686811"/>
            <a:ext cx="551815" cy="970915"/>
          </a:xfrm>
          <a:custGeom>
            <a:avLst/>
            <a:gdLst/>
            <a:ahLst/>
            <a:cxnLst/>
            <a:rect l="l" t="t" r="r" b="b"/>
            <a:pathLst>
              <a:path w="551815" h="970914">
                <a:moveTo>
                  <a:pt x="0" y="970788"/>
                </a:moveTo>
                <a:lnTo>
                  <a:pt x="551688" y="970788"/>
                </a:lnTo>
                <a:lnTo>
                  <a:pt x="551688" y="0"/>
                </a:lnTo>
                <a:lnTo>
                  <a:pt x="0" y="0"/>
                </a:lnTo>
                <a:lnTo>
                  <a:pt x="0" y="970788"/>
                </a:lnTo>
                <a:close/>
              </a:path>
            </a:pathLst>
          </a:custGeom>
          <a:solidFill>
            <a:srgbClr val="00AFEF">
              <a:alpha val="160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172199"/>
            <a:ext cx="515620" cy="685800"/>
          </a:xfrm>
          <a:custGeom>
            <a:avLst/>
            <a:gdLst/>
            <a:ahLst/>
            <a:cxnLst/>
            <a:rect l="l" t="t" r="r" b="b"/>
            <a:pathLst>
              <a:path w="515620" h="685800">
                <a:moveTo>
                  <a:pt x="0" y="685799"/>
                </a:moveTo>
                <a:lnTo>
                  <a:pt x="515112" y="685799"/>
                </a:lnTo>
                <a:lnTo>
                  <a:pt x="515112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FFFF00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290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674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290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674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339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5339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5339" y="6096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40891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83208" y="76200"/>
            <a:ext cx="170815" cy="189230"/>
          </a:xfrm>
          <a:custGeom>
            <a:avLst/>
            <a:gdLst/>
            <a:ahLst/>
            <a:cxnLst/>
            <a:rect l="l" t="t" r="r" b="b"/>
            <a:pathLst>
              <a:path w="170815" h="189229">
                <a:moveTo>
                  <a:pt x="0" y="188975"/>
                </a:moveTo>
                <a:lnTo>
                  <a:pt x="170687" y="188975"/>
                </a:lnTo>
                <a:lnTo>
                  <a:pt x="170687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0891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75447" y="2426207"/>
            <a:ext cx="10668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75447" y="2426207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75447" y="3505200"/>
            <a:ext cx="106680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75447" y="35052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9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75447" y="4572000"/>
            <a:ext cx="1066800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75447" y="45720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0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9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75447" y="1371600"/>
            <a:ext cx="10668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75447" y="13716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75447" y="5638800"/>
            <a:ext cx="1069848" cy="7589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75447" y="5638800"/>
            <a:ext cx="1069975" cy="759460"/>
          </a:xfrm>
          <a:custGeom>
            <a:avLst/>
            <a:gdLst/>
            <a:ahLst/>
            <a:cxnLst/>
            <a:rect l="l" t="t" r="r" b="b"/>
            <a:pathLst>
              <a:path w="1069975" h="759460">
                <a:moveTo>
                  <a:pt x="0" y="126491"/>
                </a:moveTo>
                <a:lnTo>
                  <a:pt x="9941" y="77254"/>
                </a:lnTo>
                <a:lnTo>
                  <a:pt x="37052" y="37047"/>
                </a:lnTo>
                <a:lnTo>
                  <a:pt x="77259" y="9939"/>
                </a:lnTo>
                <a:lnTo>
                  <a:pt x="126492" y="0"/>
                </a:lnTo>
                <a:lnTo>
                  <a:pt x="943355" y="0"/>
                </a:lnTo>
                <a:lnTo>
                  <a:pt x="992588" y="9939"/>
                </a:lnTo>
                <a:lnTo>
                  <a:pt x="1032795" y="37047"/>
                </a:lnTo>
                <a:lnTo>
                  <a:pt x="1059906" y="77254"/>
                </a:lnTo>
                <a:lnTo>
                  <a:pt x="1069848" y="126491"/>
                </a:lnTo>
                <a:lnTo>
                  <a:pt x="1069848" y="632460"/>
                </a:lnTo>
                <a:lnTo>
                  <a:pt x="1059906" y="681697"/>
                </a:lnTo>
                <a:lnTo>
                  <a:pt x="1032795" y="721904"/>
                </a:lnTo>
                <a:lnTo>
                  <a:pt x="992588" y="749012"/>
                </a:lnTo>
                <a:lnTo>
                  <a:pt x="943355" y="758952"/>
                </a:lnTo>
                <a:lnTo>
                  <a:pt x="126492" y="758952"/>
                </a:lnTo>
                <a:lnTo>
                  <a:pt x="77259" y="749012"/>
                </a:lnTo>
                <a:lnTo>
                  <a:pt x="37052" y="721904"/>
                </a:lnTo>
                <a:lnTo>
                  <a:pt x="9941" y="681697"/>
                </a:lnTo>
                <a:lnTo>
                  <a:pt x="0" y="632460"/>
                </a:lnTo>
                <a:lnTo>
                  <a:pt x="0" y="1264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80643" y="1523961"/>
            <a:ext cx="6237605" cy="258762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b="1" spc="-10" dirty="0">
                <a:latin typeface="Calibri"/>
                <a:cs typeface="Calibri"/>
              </a:rPr>
              <a:t>Designing </a:t>
            </a:r>
            <a:r>
              <a:rPr sz="2800" b="1" spc="-5" dirty="0">
                <a:latin typeface="Calibri"/>
                <a:cs typeface="Calibri"/>
              </a:rPr>
              <a:t>A </a:t>
            </a:r>
            <a:r>
              <a:rPr sz="2800" b="1" spc="-10" dirty="0">
                <a:latin typeface="Calibri"/>
                <a:cs typeface="Calibri"/>
              </a:rPr>
              <a:t>Channel </a:t>
            </a:r>
            <a:r>
              <a:rPr sz="2800" b="1" spc="-25" dirty="0">
                <a:latin typeface="Calibri"/>
                <a:cs typeface="Calibri"/>
              </a:rPr>
              <a:t>System</a:t>
            </a:r>
            <a:r>
              <a:rPr sz="2800" b="1" spc="6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Requires…</a:t>
            </a:r>
            <a:endParaRPr sz="28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Analyzing consumer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needs</a:t>
            </a:r>
            <a:endParaRPr sz="28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Setting </a:t>
            </a:r>
            <a:r>
              <a:rPr sz="2800" spc="-5" dirty="0">
                <a:latin typeface="Calibri"/>
                <a:cs typeface="Calibri"/>
              </a:rPr>
              <a:t>channel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objectives</a:t>
            </a:r>
            <a:endParaRPr sz="28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Identifying </a:t>
            </a:r>
            <a:r>
              <a:rPr sz="2800" spc="-5" dirty="0">
                <a:latin typeface="Calibri"/>
                <a:cs typeface="Calibri"/>
              </a:rPr>
              <a:t>major channel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alternatives</a:t>
            </a:r>
            <a:endParaRPr sz="28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Evaluation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3B0E2A2-CFBA-4908-B0CA-0870725A84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125" y="40562"/>
            <a:ext cx="1161071" cy="12660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8976" y="289306"/>
            <a:ext cx="64141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Analyzing Consumer </a:t>
            </a:r>
            <a:r>
              <a:rPr dirty="0"/>
              <a:t>Needs And</a:t>
            </a:r>
            <a:r>
              <a:rPr spc="-35" dirty="0"/>
              <a:t> </a:t>
            </a:r>
            <a:r>
              <a:rPr spc="-25" dirty="0"/>
              <a:t>Wants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4000500"/>
            <a:ext cx="342900" cy="419100"/>
          </a:xfrm>
          <a:custGeom>
            <a:avLst/>
            <a:gdLst/>
            <a:ahLst/>
            <a:cxnLst/>
            <a:rect l="l" t="t" r="r" b="b"/>
            <a:pathLst>
              <a:path w="342900" h="419100">
                <a:moveTo>
                  <a:pt x="0" y="419100"/>
                </a:moveTo>
                <a:lnTo>
                  <a:pt x="342900" y="419100"/>
                </a:lnTo>
                <a:lnTo>
                  <a:pt x="3429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92D05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1002791"/>
            <a:ext cx="533400" cy="1511935"/>
          </a:xfrm>
          <a:custGeom>
            <a:avLst/>
            <a:gdLst/>
            <a:ahLst/>
            <a:cxnLst/>
            <a:rect l="l" t="t" r="r" b="b"/>
            <a:pathLst>
              <a:path w="533400" h="1511935">
                <a:moveTo>
                  <a:pt x="0" y="1511808"/>
                </a:moveTo>
                <a:lnTo>
                  <a:pt x="533400" y="1511808"/>
                </a:lnTo>
                <a:lnTo>
                  <a:pt x="533400" y="0"/>
                </a:lnTo>
                <a:lnTo>
                  <a:pt x="0" y="0"/>
                </a:lnTo>
                <a:lnTo>
                  <a:pt x="0" y="1511808"/>
                </a:lnTo>
                <a:close/>
              </a:path>
            </a:pathLst>
          </a:custGeom>
          <a:solidFill>
            <a:srgbClr val="00AFEF">
              <a:alpha val="6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6200"/>
            <a:ext cx="304800" cy="1447800"/>
          </a:xfrm>
          <a:custGeom>
            <a:avLst/>
            <a:gdLst/>
            <a:ahLst/>
            <a:cxnLst/>
            <a:rect l="l" t="t" r="r" b="b"/>
            <a:pathLst>
              <a:path w="304800" h="1447800">
                <a:moveTo>
                  <a:pt x="0" y="1447800"/>
                </a:moveTo>
                <a:lnTo>
                  <a:pt x="304800" y="1447800"/>
                </a:lnTo>
                <a:lnTo>
                  <a:pt x="3048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6096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609600"/>
                </a:moveTo>
                <a:lnTo>
                  <a:pt x="533400" y="609600"/>
                </a:lnTo>
                <a:lnTo>
                  <a:pt x="533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92D050">
              <a:alpha val="4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0574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00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900" y="2286000"/>
            <a:ext cx="342900" cy="800100"/>
          </a:xfrm>
          <a:custGeom>
            <a:avLst/>
            <a:gdLst/>
            <a:ahLst/>
            <a:cxnLst/>
            <a:rect l="l" t="t" r="r" b="b"/>
            <a:pathLst>
              <a:path w="342900" h="800100">
                <a:moveTo>
                  <a:pt x="0" y="800100"/>
                </a:moveTo>
                <a:lnTo>
                  <a:pt x="342900" y="800100"/>
                </a:lnTo>
                <a:lnTo>
                  <a:pt x="342900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92D050">
              <a:alpha val="7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3276600"/>
            <a:ext cx="363220" cy="1447800"/>
          </a:xfrm>
          <a:custGeom>
            <a:avLst/>
            <a:gdLst/>
            <a:ahLst/>
            <a:cxnLst/>
            <a:rect l="l" t="t" r="r" b="b"/>
            <a:pathLst>
              <a:path w="363220" h="1447800">
                <a:moveTo>
                  <a:pt x="0" y="1447800"/>
                </a:moveTo>
                <a:lnTo>
                  <a:pt x="362712" y="1447800"/>
                </a:lnTo>
                <a:lnTo>
                  <a:pt x="362712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4267200"/>
            <a:ext cx="609600" cy="685800"/>
          </a:xfrm>
          <a:custGeom>
            <a:avLst/>
            <a:gdLst/>
            <a:ahLst/>
            <a:cxnLst/>
            <a:rect l="l" t="t" r="r" b="b"/>
            <a:pathLst>
              <a:path w="609600" h="685800">
                <a:moveTo>
                  <a:pt x="0" y="685800"/>
                </a:moveTo>
                <a:lnTo>
                  <a:pt x="609600" y="685800"/>
                </a:lnTo>
                <a:lnTo>
                  <a:pt x="609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800600"/>
            <a:ext cx="419100" cy="1066800"/>
          </a:xfrm>
          <a:custGeom>
            <a:avLst/>
            <a:gdLst/>
            <a:ahLst/>
            <a:cxnLst/>
            <a:rect l="l" t="t" r="r" b="b"/>
            <a:pathLst>
              <a:path w="419100" h="1066800">
                <a:moveTo>
                  <a:pt x="0" y="1066800"/>
                </a:moveTo>
                <a:lnTo>
                  <a:pt x="419100" y="1066800"/>
                </a:lnTo>
                <a:lnTo>
                  <a:pt x="4191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00AFEF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0311" y="5410200"/>
            <a:ext cx="399415" cy="1219200"/>
          </a:xfrm>
          <a:custGeom>
            <a:avLst/>
            <a:gdLst/>
            <a:ahLst/>
            <a:cxnLst/>
            <a:rect l="l" t="t" r="r" b="b"/>
            <a:pathLst>
              <a:path w="399415" h="1219200">
                <a:moveTo>
                  <a:pt x="0" y="1219200"/>
                </a:moveTo>
                <a:lnTo>
                  <a:pt x="399288" y="1219200"/>
                </a:lnTo>
                <a:lnTo>
                  <a:pt x="399288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92D050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0311" y="2686811"/>
            <a:ext cx="551815" cy="970915"/>
          </a:xfrm>
          <a:custGeom>
            <a:avLst/>
            <a:gdLst/>
            <a:ahLst/>
            <a:cxnLst/>
            <a:rect l="l" t="t" r="r" b="b"/>
            <a:pathLst>
              <a:path w="551815" h="970914">
                <a:moveTo>
                  <a:pt x="0" y="970788"/>
                </a:moveTo>
                <a:lnTo>
                  <a:pt x="551688" y="970788"/>
                </a:lnTo>
                <a:lnTo>
                  <a:pt x="551688" y="0"/>
                </a:lnTo>
                <a:lnTo>
                  <a:pt x="0" y="0"/>
                </a:lnTo>
                <a:lnTo>
                  <a:pt x="0" y="970788"/>
                </a:lnTo>
                <a:close/>
              </a:path>
            </a:pathLst>
          </a:custGeom>
          <a:solidFill>
            <a:srgbClr val="00AFEF">
              <a:alpha val="160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172199"/>
            <a:ext cx="515620" cy="685800"/>
          </a:xfrm>
          <a:custGeom>
            <a:avLst/>
            <a:gdLst/>
            <a:ahLst/>
            <a:cxnLst/>
            <a:rect l="l" t="t" r="r" b="b"/>
            <a:pathLst>
              <a:path w="515620" h="685800">
                <a:moveTo>
                  <a:pt x="0" y="685799"/>
                </a:moveTo>
                <a:lnTo>
                  <a:pt x="515112" y="685799"/>
                </a:lnTo>
                <a:lnTo>
                  <a:pt x="515112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FFFF00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290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674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290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674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339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5339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5339" y="6096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40891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83208" y="76200"/>
            <a:ext cx="170815" cy="189230"/>
          </a:xfrm>
          <a:custGeom>
            <a:avLst/>
            <a:gdLst/>
            <a:ahLst/>
            <a:cxnLst/>
            <a:rect l="l" t="t" r="r" b="b"/>
            <a:pathLst>
              <a:path w="170815" h="189229">
                <a:moveTo>
                  <a:pt x="0" y="188975"/>
                </a:moveTo>
                <a:lnTo>
                  <a:pt x="170687" y="188975"/>
                </a:lnTo>
                <a:lnTo>
                  <a:pt x="170687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0891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75447" y="2426207"/>
            <a:ext cx="10668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75447" y="2426207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75447" y="3505200"/>
            <a:ext cx="106680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75447" y="35052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9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75447" y="4572000"/>
            <a:ext cx="1066800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75447" y="45720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0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9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75447" y="1371600"/>
            <a:ext cx="10668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75447" y="13716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75447" y="5638800"/>
            <a:ext cx="1069848" cy="7589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75447" y="5638800"/>
            <a:ext cx="1069975" cy="759460"/>
          </a:xfrm>
          <a:custGeom>
            <a:avLst/>
            <a:gdLst/>
            <a:ahLst/>
            <a:cxnLst/>
            <a:rect l="l" t="t" r="r" b="b"/>
            <a:pathLst>
              <a:path w="1069975" h="759460">
                <a:moveTo>
                  <a:pt x="0" y="126491"/>
                </a:moveTo>
                <a:lnTo>
                  <a:pt x="9941" y="77254"/>
                </a:lnTo>
                <a:lnTo>
                  <a:pt x="37052" y="37047"/>
                </a:lnTo>
                <a:lnTo>
                  <a:pt x="77259" y="9939"/>
                </a:lnTo>
                <a:lnTo>
                  <a:pt x="126492" y="0"/>
                </a:lnTo>
                <a:lnTo>
                  <a:pt x="943355" y="0"/>
                </a:lnTo>
                <a:lnTo>
                  <a:pt x="992588" y="9939"/>
                </a:lnTo>
                <a:lnTo>
                  <a:pt x="1032795" y="37047"/>
                </a:lnTo>
                <a:lnTo>
                  <a:pt x="1059906" y="77254"/>
                </a:lnTo>
                <a:lnTo>
                  <a:pt x="1069848" y="126491"/>
                </a:lnTo>
                <a:lnTo>
                  <a:pt x="1069848" y="632460"/>
                </a:lnTo>
                <a:lnTo>
                  <a:pt x="1059906" y="681697"/>
                </a:lnTo>
                <a:lnTo>
                  <a:pt x="1032795" y="721904"/>
                </a:lnTo>
                <a:lnTo>
                  <a:pt x="992588" y="749012"/>
                </a:lnTo>
                <a:lnTo>
                  <a:pt x="943355" y="758952"/>
                </a:lnTo>
                <a:lnTo>
                  <a:pt x="126492" y="758952"/>
                </a:lnTo>
                <a:lnTo>
                  <a:pt x="77259" y="749012"/>
                </a:lnTo>
                <a:lnTo>
                  <a:pt x="37052" y="721904"/>
                </a:lnTo>
                <a:lnTo>
                  <a:pt x="9941" y="681697"/>
                </a:lnTo>
                <a:lnTo>
                  <a:pt x="0" y="632460"/>
                </a:lnTo>
                <a:lnTo>
                  <a:pt x="0" y="1264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16785" y="1236573"/>
            <a:ext cx="860367" cy="188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35152" y="2020823"/>
            <a:ext cx="3474720" cy="5669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96853" y="3400653"/>
            <a:ext cx="2377965" cy="1889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15889" y="4680813"/>
            <a:ext cx="1921526" cy="1889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80643" y="1129411"/>
            <a:ext cx="6665595" cy="405066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481330">
              <a:lnSpc>
                <a:spcPts val="2160"/>
              </a:lnSpc>
              <a:spcBef>
                <a:spcPts val="375"/>
              </a:spcBef>
            </a:pPr>
            <a:r>
              <a:rPr sz="2000" spc="-35" dirty="0">
                <a:latin typeface="Calibri"/>
                <a:cs typeface="Calibri"/>
              </a:rPr>
              <a:t>LOT </a:t>
            </a:r>
            <a:r>
              <a:rPr sz="2000" spc="-5" dirty="0">
                <a:latin typeface="Calibri"/>
                <a:cs typeface="Calibri"/>
              </a:rPr>
              <a:t>SIZE </a:t>
            </a:r>
            <a:r>
              <a:rPr sz="2000" dirty="0">
                <a:latin typeface="Calibri"/>
                <a:cs typeface="Calibri"/>
              </a:rPr>
              <a:t>- the </a:t>
            </a:r>
            <a:r>
              <a:rPr sz="2000" spc="-5" dirty="0">
                <a:latin typeface="Calibri"/>
                <a:cs typeface="Calibri"/>
              </a:rPr>
              <a:t>number of </a:t>
            </a:r>
            <a:r>
              <a:rPr sz="2000" dirty="0">
                <a:latin typeface="Calibri"/>
                <a:cs typeface="Calibri"/>
              </a:rPr>
              <a:t>units the channel </a:t>
            </a:r>
            <a:r>
              <a:rPr sz="2000" spc="-5" dirty="0">
                <a:latin typeface="Calibri"/>
                <a:cs typeface="Calibri"/>
              </a:rPr>
              <a:t>permits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typical  </a:t>
            </a:r>
            <a:r>
              <a:rPr sz="2000" spc="-10" dirty="0">
                <a:latin typeface="Calibri"/>
                <a:cs typeface="Calibri"/>
              </a:rPr>
              <a:t>customer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purchase on one </a:t>
            </a:r>
            <a:r>
              <a:rPr sz="2000" dirty="0">
                <a:latin typeface="Calibri"/>
                <a:cs typeface="Calibri"/>
              </a:rPr>
              <a:t>occasion.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 marR="5080" algn="just">
              <a:lnSpc>
                <a:spcPts val="2160"/>
              </a:lnSpc>
            </a:pPr>
            <a:r>
              <a:rPr sz="2000" spc="-15" dirty="0">
                <a:latin typeface="Calibri"/>
                <a:cs typeface="Calibri"/>
              </a:rPr>
              <a:t>WAITING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DELIVERY TIME </a:t>
            </a:r>
            <a:r>
              <a:rPr sz="2000" dirty="0">
                <a:latin typeface="Calibri"/>
                <a:cs typeface="Calibri"/>
              </a:rPr>
              <a:t>- the </a:t>
            </a:r>
            <a:r>
              <a:rPr sz="2000" spc="-20" dirty="0">
                <a:latin typeface="Calibri"/>
                <a:cs typeface="Calibri"/>
              </a:rPr>
              <a:t>average </a:t>
            </a:r>
            <a:r>
              <a:rPr sz="2000" spc="-5" dirty="0">
                <a:latin typeface="Calibri"/>
                <a:cs typeface="Calibri"/>
              </a:rPr>
              <a:t>time </a:t>
            </a:r>
            <a:r>
              <a:rPr sz="2000" spc="-15" dirty="0">
                <a:latin typeface="Calibri"/>
                <a:cs typeface="Calibri"/>
              </a:rPr>
              <a:t>customers </a:t>
            </a:r>
            <a:r>
              <a:rPr sz="2000" spc="-10" dirty="0">
                <a:latin typeface="Calibri"/>
                <a:cs typeface="Calibri"/>
              </a:rPr>
              <a:t>wait 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receipt of goods. costumer increasingly </a:t>
            </a:r>
            <a:r>
              <a:rPr sz="2000" spc="-15" dirty="0">
                <a:latin typeface="Calibri"/>
                <a:cs typeface="Calibri"/>
              </a:rPr>
              <a:t>prefer faster </a:t>
            </a:r>
            <a:r>
              <a:rPr sz="2000" spc="-10" dirty="0">
                <a:latin typeface="Calibri"/>
                <a:cs typeface="Calibri"/>
              </a:rPr>
              <a:t>delivery  </a:t>
            </a:r>
            <a:r>
              <a:rPr sz="2000" dirty="0">
                <a:latin typeface="Calibri"/>
                <a:cs typeface="Calibri"/>
              </a:rPr>
              <a:t>channels.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 marR="297180">
              <a:lnSpc>
                <a:spcPts val="2160"/>
              </a:lnSpc>
            </a:pPr>
            <a:r>
              <a:rPr sz="2000" spc="-45" dirty="0">
                <a:latin typeface="Calibri"/>
                <a:cs typeface="Calibri"/>
              </a:rPr>
              <a:t>SPATIAL </a:t>
            </a:r>
            <a:r>
              <a:rPr sz="2000" spc="-5" dirty="0">
                <a:latin typeface="Calibri"/>
                <a:cs typeface="Calibri"/>
              </a:rPr>
              <a:t>CONVENIENCE </a:t>
            </a:r>
            <a:r>
              <a:rPr sz="2000" dirty="0">
                <a:latin typeface="Calibri"/>
                <a:cs typeface="Calibri"/>
              </a:rPr>
              <a:t>- the </a:t>
            </a:r>
            <a:r>
              <a:rPr sz="2000" spc="-5" dirty="0">
                <a:latin typeface="Calibri"/>
                <a:cs typeface="Calibri"/>
              </a:rPr>
              <a:t>degree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which the </a:t>
            </a:r>
            <a:r>
              <a:rPr sz="2000" spc="-10" dirty="0">
                <a:latin typeface="Calibri"/>
                <a:cs typeface="Calibri"/>
              </a:rPr>
              <a:t>marketing  </a:t>
            </a:r>
            <a:r>
              <a:rPr sz="2000" dirty="0">
                <a:latin typeface="Calibri"/>
                <a:cs typeface="Calibri"/>
              </a:rPr>
              <a:t>channel </a:t>
            </a:r>
            <a:r>
              <a:rPr sz="2000" spc="-10" dirty="0">
                <a:latin typeface="Calibri"/>
                <a:cs typeface="Calibri"/>
              </a:rPr>
              <a:t>makes </a:t>
            </a:r>
            <a:r>
              <a:rPr sz="2000" dirty="0">
                <a:latin typeface="Calibri"/>
                <a:cs typeface="Calibri"/>
              </a:rPr>
              <a:t>It </a:t>
            </a:r>
            <a:r>
              <a:rPr sz="2000" spc="-10" dirty="0">
                <a:latin typeface="Calibri"/>
                <a:cs typeface="Calibri"/>
              </a:rPr>
              <a:t>easy </a:t>
            </a:r>
            <a:r>
              <a:rPr sz="2000" spc="-15" dirty="0">
                <a:latin typeface="Calibri"/>
                <a:cs typeface="Calibri"/>
              </a:rPr>
              <a:t>for customers to </a:t>
            </a:r>
            <a:r>
              <a:rPr sz="2000" spc="-5" dirty="0">
                <a:latin typeface="Calibri"/>
                <a:cs typeface="Calibri"/>
              </a:rPr>
              <a:t>purchase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product.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</a:pPr>
            <a:r>
              <a:rPr sz="2000" spc="-5" dirty="0">
                <a:latin typeface="Calibri"/>
                <a:cs typeface="Calibri"/>
              </a:rPr>
              <a:t>PRODUCT </a:t>
            </a:r>
            <a:r>
              <a:rPr sz="2000" spc="-15" dirty="0">
                <a:latin typeface="Calibri"/>
                <a:cs typeface="Calibri"/>
              </a:rPr>
              <a:t>VARIETY </a:t>
            </a:r>
            <a:r>
              <a:rPr sz="2000" dirty="0">
                <a:latin typeface="Calibri"/>
                <a:cs typeface="Calibri"/>
              </a:rPr>
              <a:t>- the </a:t>
            </a:r>
            <a:r>
              <a:rPr sz="2000" spc="-5" dirty="0">
                <a:latin typeface="Calibri"/>
                <a:cs typeface="Calibri"/>
              </a:rPr>
              <a:t>assortment </a:t>
            </a:r>
            <a:r>
              <a:rPr sz="2000" spc="-10" dirty="0">
                <a:latin typeface="Calibri"/>
                <a:cs typeface="Calibri"/>
              </a:rPr>
              <a:t>provided </a:t>
            </a:r>
            <a:r>
              <a:rPr sz="2000" spc="-5" dirty="0">
                <a:latin typeface="Calibri"/>
                <a:cs typeface="Calibri"/>
              </a:rPr>
              <a:t>by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marketing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</a:pPr>
            <a:r>
              <a:rPr sz="2000" dirty="0">
                <a:latin typeface="Calibri"/>
                <a:cs typeface="Calibri"/>
              </a:rPr>
              <a:t>channel.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997192" y="5625693"/>
            <a:ext cx="1753851" cy="1889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852891" y="5870066"/>
            <a:ext cx="74422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2000" spc="-5" dirty="0">
                <a:latin typeface="Calibri"/>
                <a:cs typeface="Calibri"/>
              </a:rPr>
              <a:t>ba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25" dirty="0">
                <a:latin typeface="Calibri"/>
                <a:cs typeface="Calibri"/>
              </a:rPr>
              <a:t>k</a:t>
            </a:r>
            <a:r>
              <a:rPr sz="2000" spc="-5" dirty="0">
                <a:latin typeface="Calibri"/>
                <a:cs typeface="Calibri"/>
              </a:rPr>
              <a:t>up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584647" y="5793740"/>
            <a:ext cx="889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80643" y="5519420"/>
            <a:ext cx="6560820" cy="8801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spc="-5" dirty="0">
                <a:latin typeface="Calibri"/>
                <a:cs typeface="Calibri"/>
              </a:rPr>
              <a:t>SERVICE </a:t>
            </a:r>
            <a:r>
              <a:rPr sz="2000" spc="-10" dirty="0">
                <a:latin typeface="Calibri"/>
                <a:cs typeface="Calibri"/>
              </a:rPr>
              <a:t>BACKUP </a:t>
            </a:r>
            <a:r>
              <a:rPr sz="2000" dirty="0">
                <a:latin typeface="Calibri"/>
                <a:cs typeface="Calibri"/>
              </a:rPr>
              <a:t>- add </a:t>
            </a:r>
            <a:r>
              <a:rPr sz="2000" spc="-5" dirty="0">
                <a:latin typeface="Calibri"/>
                <a:cs typeface="Calibri"/>
              </a:rPr>
              <a:t>on </a:t>
            </a:r>
            <a:r>
              <a:rPr sz="2000" dirty="0">
                <a:latin typeface="Calibri"/>
                <a:cs typeface="Calibri"/>
              </a:rPr>
              <a:t>services </a:t>
            </a:r>
            <a:r>
              <a:rPr sz="2000" spc="-5" dirty="0">
                <a:latin typeface="Calibri"/>
                <a:cs typeface="Calibri"/>
              </a:rPr>
              <a:t>(Credit, </a:t>
            </a:r>
            <a:r>
              <a:rPr sz="2000" spc="-20" dirty="0">
                <a:latin typeface="Calibri"/>
                <a:cs typeface="Calibri"/>
              </a:rPr>
              <a:t>delivery, </a:t>
            </a:r>
            <a:r>
              <a:rPr sz="2000" spc="-10" dirty="0">
                <a:latin typeface="Calibri"/>
                <a:cs typeface="Calibri"/>
              </a:rPr>
              <a:t>installation,  repairs) provided </a:t>
            </a:r>
            <a:r>
              <a:rPr sz="2000" spc="-5" dirty="0">
                <a:latin typeface="Calibri"/>
                <a:cs typeface="Calibri"/>
              </a:rPr>
              <a:t>by </a:t>
            </a:r>
            <a:r>
              <a:rPr sz="2000" dirty="0">
                <a:latin typeface="Calibri"/>
                <a:cs typeface="Calibri"/>
              </a:rPr>
              <a:t>the channel. the </a:t>
            </a:r>
            <a:r>
              <a:rPr sz="2000" spc="-10" dirty="0">
                <a:latin typeface="Calibri"/>
                <a:cs typeface="Calibri"/>
              </a:rPr>
              <a:t>greater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service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130"/>
              </a:lnSpc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greater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work provided </a:t>
            </a:r>
            <a:r>
              <a:rPr sz="2000" spc="-5" dirty="0">
                <a:latin typeface="Calibri"/>
                <a:cs typeface="Calibri"/>
              </a:rPr>
              <a:t>by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channel.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075432" y="2743200"/>
            <a:ext cx="937259" cy="39166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96384" y="2779776"/>
            <a:ext cx="990600" cy="3550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066032" y="2880360"/>
            <a:ext cx="323088" cy="2545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172455" y="1524000"/>
            <a:ext cx="877824" cy="4983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66032" y="4101084"/>
            <a:ext cx="323088" cy="2529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96384" y="3962400"/>
            <a:ext cx="737615" cy="53452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048000" y="4953000"/>
            <a:ext cx="537972" cy="5379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657600" y="4957571"/>
            <a:ext cx="2019384" cy="46709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172200" y="1539239"/>
            <a:ext cx="1161288" cy="45872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807707" y="5865876"/>
            <a:ext cx="818388" cy="53187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037332" y="3886200"/>
            <a:ext cx="1097280" cy="6202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1AC16127-0EC3-4336-93E8-A816CE6D0B7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125" y="40562"/>
            <a:ext cx="1161071" cy="126609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1544" y="564007"/>
            <a:ext cx="64655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Establishing </a:t>
            </a:r>
            <a:r>
              <a:rPr spc="-10" dirty="0"/>
              <a:t>Objectives </a:t>
            </a:r>
            <a:r>
              <a:rPr dirty="0"/>
              <a:t>and</a:t>
            </a:r>
            <a:r>
              <a:rPr spc="100" dirty="0"/>
              <a:t> </a:t>
            </a:r>
            <a:r>
              <a:rPr spc="-15" dirty="0"/>
              <a:t>Constraints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4000500"/>
            <a:ext cx="342900" cy="419100"/>
          </a:xfrm>
          <a:custGeom>
            <a:avLst/>
            <a:gdLst/>
            <a:ahLst/>
            <a:cxnLst/>
            <a:rect l="l" t="t" r="r" b="b"/>
            <a:pathLst>
              <a:path w="342900" h="419100">
                <a:moveTo>
                  <a:pt x="0" y="419100"/>
                </a:moveTo>
                <a:lnTo>
                  <a:pt x="342900" y="419100"/>
                </a:lnTo>
                <a:lnTo>
                  <a:pt x="3429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92D05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1002791"/>
            <a:ext cx="533400" cy="1511935"/>
          </a:xfrm>
          <a:custGeom>
            <a:avLst/>
            <a:gdLst/>
            <a:ahLst/>
            <a:cxnLst/>
            <a:rect l="l" t="t" r="r" b="b"/>
            <a:pathLst>
              <a:path w="533400" h="1511935">
                <a:moveTo>
                  <a:pt x="0" y="1511808"/>
                </a:moveTo>
                <a:lnTo>
                  <a:pt x="533400" y="1511808"/>
                </a:lnTo>
                <a:lnTo>
                  <a:pt x="533400" y="0"/>
                </a:lnTo>
                <a:lnTo>
                  <a:pt x="0" y="0"/>
                </a:lnTo>
                <a:lnTo>
                  <a:pt x="0" y="1511808"/>
                </a:lnTo>
                <a:close/>
              </a:path>
            </a:pathLst>
          </a:custGeom>
          <a:solidFill>
            <a:srgbClr val="00AFEF">
              <a:alpha val="6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6200"/>
            <a:ext cx="304800" cy="1447800"/>
          </a:xfrm>
          <a:custGeom>
            <a:avLst/>
            <a:gdLst/>
            <a:ahLst/>
            <a:cxnLst/>
            <a:rect l="l" t="t" r="r" b="b"/>
            <a:pathLst>
              <a:path w="304800" h="1447800">
                <a:moveTo>
                  <a:pt x="0" y="1447800"/>
                </a:moveTo>
                <a:lnTo>
                  <a:pt x="304800" y="1447800"/>
                </a:lnTo>
                <a:lnTo>
                  <a:pt x="3048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6096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609600"/>
                </a:moveTo>
                <a:lnTo>
                  <a:pt x="533400" y="609600"/>
                </a:lnTo>
                <a:lnTo>
                  <a:pt x="533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92D050">
              <a:alpha val="4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0574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00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900" y="2286000"/>
            <a:ext cx="342900" cy="800100"/>
          </a:xfrm>
          <a:custGeom>
            <a:avLst/>
            <a:gdLst/>
            <a:ahLst/>
            <a:cxnLst/>
            <a:rect l="l" t="t" r="r" b="b"/>
            <a:pathLst>
              <a:path w="342900" h="800100">
                <a:moveTo>
                  <a:pt x="0" y="800100"/>
                </a:moveTo>
                <a:lnTo>
                  <a:pt x="342900" y="800100"/>
                </a:lnTo>
                <a:lnTo>
                  <a:pt x="342900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92D050">
              <a:alpha val="7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3276600"/>
            <a:ext cx="363220" cy="1447800"/>
          </a:xfrm>
          <a:custGeom>
            <a:avLst/>
            <a:gdLst/>
            <a:ahLst/>
            <a:cxnLst/>
            <a:rect l="l" t="t" r="r" b="b"/>
            <a:pathLst>
              <a:path w="363220" h="1447800">
                <a:moveTo>
                  <a:pt x="0" y="1447800"/>
                </a:moveTo>
                <a:lnTo>
                  <a:pt x="362712" y="1447800"/>
                </a:lnTo>
                <a:lnTo>
                  <a:pt x="362712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4267200"/>
            <a:ext cx="609600" cy="685800"/>
          </a:xfrm>
          <a:custGeom>
            <a:avLst/>
            <a:gdLst/>
            <a:ahLst/>
            <a:cxnLst/>
            <a:rect l="l" t="t" r="r" b="b"/>
            <a:pathLst>
              <a:path w="609600" h="685800">
                <a:moveTo>
                  <a:pt x="0" y="685800"/>
                </a:moveTo>
                <a:lnTo>
                  <a:pt x="609600" y="685800"/>
                </a:lnTo>
                <a:lnTo>
                  <a:pt x="609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800600"/>
            <a:ext cx="419100" cy="1066800"/>
          </a:xfrm>
          <a:custGeom>
            <a:avLst/>
            <a:gdLst/>
            <a:ahLst/>
            <a:cxnLst/>
            <a:rect l="l" t="t" r="r" b="b"/>
            <a:pathLst>
              <a:path w="419100" h="1066800">
                <a:moveTo>
                  <a:pt x="0" y="1066800"/>
                </a:moveTo>
                <a:lnTo>
                  <a:pt x="419100" y="1066800"/>
                </a:lnTo>
                <a:lnTo>
                  <a:pt x="4191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00AFEF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0311" y="5410200"/>
            <a:ext cx="399415" cy="1219200"/>
          </a:xfrm>
          <a:custGeom>
            <a:avLst/>
            <a:gdLst/>
            <a:ahLst/>
            <a:cxnLst/>
            <a:rect l="l" t="t" r="r" b="b"/>
            <a:pathLst>
              <a:path w="399415" h="1219200">
                <a:moveTo>
                  <a:pt x="0" y="1219200"/>
                </a:moveTo>
                <a:lnTo>
                  <a:pt x="399288" y="1219200"/>
                </a:lnTo>
                <a:lnTo>
                  <a:pt x="399288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92D050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0311" y="2686811"/>
            <a:ext cx="551815" cy="970915"/>
          </a:xfrm>
          <a:custGeom>
            <a:avLst/>
            <a:gdLst/>
            <a:ahLst/>
            <a:cxnLst/>
            <a:rect l="l" t="t" r="r" b="b"/>
            <a:pathLst>
              <a:path w="551815" h="970914">
                <a:moveTo>
                  <a:pt x="0" y="970788"/>
                </a:moveTo>
                <a:lnTo>
                  <a:pt x="551688" y="970788"/>
                </a:lnTo>
                <a:lnTo>
                  <a:pt x="551688" y="0"/>
                </a:lnTo>
                <a:lnTo>
                  <a:pt x="0" y="0"/>
                </a:lnTo>
                <a:lnTo>
                  <a:pt x="0" y="970788"/>
                </a:lnTo>
                <a:close/>
              </a:path>
            </a:pathLst>
          </a:custGeom>
          <a:solidFill>
            <a:srgbClr val="00AFEF">
              <a:alpha val="160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172199"/>
            <a:ext cx="515620" cy="685800"/>
          </a:xfrm>
          <a:custGeom>
            <a:avLst/>
            <a:gdLst/>
            <a:ahLst/>
            <a:cxnLst/>
            <a:rect l="l" t="t" r="r" b="b"/>
            <a:pathLst>
              <a:path w="515620" h="685800">
                <a:moveTo>
                  <a:pt x="0" y="685799"/>
                </a:moveTo>
                <a:lnTo>
                  <a:pt x="515112" y="685799"/>
                </a:lnTo>
                <a:lnTo>
                  <a:pt x="515112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FFFF00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290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674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290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674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339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5339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5339" y="6096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40891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83208" y="76200"/>
            <a:ext cx="170815" cy="189230"/>
          </a:xfrm>
          <a:custGeom>
            <a:avLst/>
            <a:gdLst/>
            <a:ahLst/>
            <a:cxnLst/>
            <a:rect l="l" t="t" r="r" b="b"/>
            <a:pathLst>
              <a:path w="170815" h="189229">
                <a:moveTo>
                  <a:pt x="0" y="188975"/>
                </a:moveTo>
                <a:lnTo>
                  <a:pt x="170687" y="188975"/>
                </a:lnTo>
                <a:lnTo>
                  <a:pt x="170687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0891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75447" y="2426207"/>
            <a:ext cx="10668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75447" y="2426207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75447" y="3505200"/>
            <a:ext cx="106680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75447" y="35052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9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75447" y="4572000"/>
            <a:ext cx="1066800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75447" y="45720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0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9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75447" y="1371600"/>
            <a:ext cx="10668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75447" y="13716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75447" y="5638800"/>
            <a:ext cx="1069848" cy="7589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75447" y="5638800"/>
            <a:ext cx="1069975" cy="759460"/>
          </a:xfrm>
          <a:custGeom>
            <a:avLst/>
            <a:gdLst/>
            <a:ahLst/>
            <a:cxnLst/>
            <a:rect l="l" t="t" r="r" b="b"/>
            <a:pathLst>
              <a:path w="1069975" h="759460">
                <a:moveTo>
                  <a:pt x="0" y="126491"/>
                </a:moveTo>
                <a:lnTo>
                  <a:pt x="9941" y="77254"/>
                </a:lnTo>
                <a:lnTo>
                  <a:pt x="37052" y="37047"/>
                </a:lnTo>
                <a:lnTo>
                  <a:pt x="77259" y="9939"/>
                </a:lnTo>
                <a:lnTo>
                  <a:pt x="126492" y="0"/>
                </a:lnTo>
                <a:lnTo>
                  <a:pt x="943355" y="0"/>
                </a:lnTo>
                <a:lnTo>
                  <a:pt x="992588" y="9939"/>
                </a:lnTo>
                <a:lnTo>
                  <a:pt x="1032795" y="37047"/>
                </a:lnTo>
                <a:lnTo>
                  <a:pt x="1059906" y="77254"/>
                </a:lnTo>
                <a:lnTo>
                  <a:pt x="1069848" y="126491"/>
                </a:lnTo>
                <a:lnTo>
                  <a:pt x="1069848" y="632460"/>
                </a:lnTo>
                <a:lnTo>
                  <a:pt x="1059906" y="681697"/>
                </a:lnTo>
                <a:lnTo>
                  <a:pt x="1032795" y="721904"/>
                </a:lnTo>
                <a:lnTo>
                  <a:pt x="992588" y="749012"/>
                </a:lnTo>
                <a:lnTo>
                  <a:pt x="943355" y="758952"/>
                </a:lnTo>
                <a:lnTo>
                  <a:pt x="126492" y="758952"/>
                </a:lnTo>
                <a:lnTo>
                  <a:pt x="77259" y="749012"/>
                </a:lnTo>
                <a:lnTo>
                  <a:pt x="37052" y="721904"/>
                </a:lnTo>
                <a:lnTo>
                  <a:pt x="9941" y="681697"/>
                </a:lnTo>
                <a:lnTo>
                  <a:pt x="0" y="632460"/>
                </a:lnTo>
                <a:lnTo>
                  <a:pt x="0" y="1264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55904" y="1522475"/>
            <a:ext cx="1872995" cy="8458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84503" y="2036064"/>
            <a:ext cx="1415796" cy="701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980643" y="1511152"/>
            <a:ext cx="6552565" cy="4097654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30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Purpose:</a:t>
            </a:r>
            <a:endParaRPr sz="3000">
              <a:latin typeface="Calibri"/>
              <a:cs typeface="Calibri"/>
            </a:endParaRPr>
          </a:p>
          <a:p>
            <a:pPr marL="756285" marR="339725" indent="-287020">
              <a:lnSpc>
                <a:spcPct val="100000"/>
              </a:lnSpc>
              <a:spcBef>
                <a:spcPts val="61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In </a:t>
            </a:r>
            <a:r>
              <a:rPr sz="2400" spc="-15" dirty="0">
                <a:latin typeface="Calibri"/>
                <a:cs typeface="Calibri"/>
              </a:rPr>
              <a:t>order to </a:t>
            </a:r>
            <a:r>
              <a:rPr sz="2400" spc="-10" dirty="0">
                <a:latin typeface="Calibri"/>
                <a:cs typeface="Calibri"/>
              </a:rPr>
              <a:t>develop </a:t>
            </a:r>
            <a:r>
              <a:rPr sz="2400" spc="-5" dirty="0">
                <a:latin typeface="Calibri"/>
                <a:cs typeface="Calibri"/>
              </a:rPr>
              <a:t>channel </a:t>
            </a:r>
            <a:r>
              <a:rPr sz="2400" spc="-10" dirty="0">
                <a:latin typeface="Calibri"/>
                <a:cs typeface="Calibri"/>
              </a:rPr>
              <a:t>structure,  </a:t>
            </a:r>
            <a:r>
              <a:rPr sz="2400" spc="-5" dirty="0">
                <a:latin typeface="Calibri"/>
                <a:cs typeface="Calibri"/>
              </a:rPr>
              <a:t>manager should decide some </a:t>
            </a:r>
            <a:r>
              <a:rPr sz="2400" spc="-10" dirty="0">
                <a:latin typeface="Calibri"/>
                <a:cs typeface="Calibri"/>
              </a:rPr>
              <a:t>goals </a:t>
            </a:r>
            <a:r>
              <a:rPr sz="2400" dirty="0">
                <a:latin typeface="Calibri"/>
                <a:cs typeface="Calibri"/>
              </a:rPr>
              <a:t>trying </a:t>
            </a:r>
            <a:r>
              <a:rPr sz="2400" spc="-15" dirty="0">
                <a:latin typeface="Calibri"/>
                <a:cs typeface="Calibri"/>
              </a:rPr>
              <a:t>to  </a:t>
            </a:r>
            <a:r>
              <a:rPr sz="2400" spc="-5" dirty="0">
                <a:latin typeface="Calibri"/>
                <a:cs typeface="Calibri"/>
              </a:rPr>
              <a:t>be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achieved.</a:t>
            </a:r>
            <a:endParaRPr sz="2400">
              <a:latin typeface="Calibri"/>
              <a:cs typeface="Calibri"/>
            </a:endParaRPr>
          </a:p>
          <a:p>
            <a:pPr marL="756285" marR="353695" indent="-28702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These </a:t>
            </a:r>
            <a:r>
              <a:rPr sz="2400" spc="-10" dirty="0">
                <a:latin typeface="Calibri"/>
                <a:cs typeface="Calibri"/>
              </a:rPr>
              <a:t>goals must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dirty="0">
                <a:latin typeface="Calibri"/>
                <a:cs typeface="Calibri"/>
              </a:rPr>
              <a:t>in line with </a:t>
            </a:r>
            <a:r>
              <a:rPr sz="2400" spc="-5" dirty="0">
                <a:latin typeface="Calibri"/>
                <a:cs typeface="Calibri"/>
              </a:rPr>
              <a:t>some other  </a:t>
            </a:r>
            <a:r>
              <a:rPr sz="2400" spc="-10" dirty="0">
                <a:latin typeface="Calibri"/>
                <a:cs typeface="Calibri"/>
              </a:rPr>
              <a:t>component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marketing </a:t>
            </a:r>
            <a:r>
              <a:rPr sz="2400" dirty="0">
                <a:latin typeface="Calibri"/>
                <a:cs typeface="Calibri"/>
              </a:rPr>
              <a:t>mix,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anticipate  collision </a:t>
            </a:r>
            <a:r>
              <a:rPr sz="2400" dirty="0">
                <a:latin typeface="Calibri"/>
                <a:cs typeface="Calibri"/>
              </a:rPr>
              <a:t>among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them.</a:t>
            </a:r>
            <a:endParaRPr sz="2400">
              <a:latin typeface="Calibri"/>
              <a:cs typeface="Calibri"/>
            </a:endParaRPr>
          </a:p>
          <a:p>
            <a:pPr marL="756285" marR="5080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These goals </a:t>
            </a:r>
            <a:r>
              <a:rPr sz="2400" spc="-10" dirty="0">
                <a:latin typeface="Calibri"/>
                <a:cs typeface="Calibri"/>
              </a:rPr>
              <a:t>must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10" dirty="0">
                <a:latin typeface="Calibri"/>
                <a:cs typeface="Calibri"/>
              </a:rPr>
              <a:t>congruent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10" dirty="0">
                <a:latin typeface="Calibri"/>
                <a:cs typeface="Calibri"/>
              </a:rPr>
              <a:t>marketing 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other </a:t>
            </a:r>
            <a:r>
              <a:rPr sz="2400" spc="-10" dirty="0">
                <a:latin typeface="Calibri"/>
                <a:cs typeface="Calibri"/>
              </a:rPr>
              <a:t>general objectives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5" dirty="0">
                <a:latin typeface="Calibri"/>
                <a:cs typeface="Calibri"/>
              </a:rPr>
              <a:t>strategies </a:t>
            </a:r>
            <a:r>
              <a:rPr sz="2400" spc="-5" dirty="0">
                <a:latin typeface="Calibri"/>
                <a:cs typeface="Calibri"/>
              </a:rPr>
              <a:t>of 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firm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7E8E551-EF9B-44D9-8B97-730D226E7F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125" y="40562"/>
            <a:ext cx="1161071" cy="126609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6205" marR="5080" indent="-137350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IDENTIFYING </a:t>
            </a:r>
            <a:r>
              <a:rPr spc="5" dirty="0"/>
              <a:t>MAJOR </a:t>
            </a:r>
            <a:r>
              <a:rPr spc="-5" dirty="0"/>
              <a:t>CHANNEL  </a:t>
            </a:r>
            <a:r>
              <a:rPr spc="-50" dirty="0"/>
              <a:t>ALTERNATIVES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4000500"/>
            <a:ext cx="342900" cy="419100"/>
          </a:xfrm>
          <a:custGeom>
            <a:avLst/>
            <a:gdLst/>
            <a:ahLst/>
            <a:cxnLst/>
            <a:rect l="l" t="t" r="r" b="b"/>
            <a:pathLst>
              <a:path w="342900" h="419100">
                <a:moveTo>
                  <a:pt x="0" y="419100"/>
                </a:moveTo>
                <a:lnTo>
                  <a:pt x="342900" y="419100"/>
                </a:lnTo>
                <a:lnTo>
                  <a:pt x="3429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92D05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1002791"/>
            <a:ext cx="533400" cy="1511935"/>
          </a:xfrm>
          <a:custGeom>
            <a:avLst/>
            <a:gdLst/>
            <a:ahLst/>
            <a:cxnLst/>
            <a:rect l="l" t="t" r="r" b="b"/>
            <a:pathLst>
              <a:path w="533400" h="1511935">
                <a:moveTo>
                  <a:pt x="0" y="1511808"/>
                </a:moveTo>
                <a:lnTo>
                  <a:pt x="533400" y="1511808"/>
                </a:lnTo>
                <a:lnTo>
                  <a:pt x="533400" y="0"/>
                </a:lnTo>
                <a:lnTo>
                  <a:pt x="0" y="0"/>
                </a:lnTo>
                <a:lnTo>
                  <a:pt x="0" y="1511808"/>
                </a:lnTo>
                <a:close/>
              </a:path>
            </a:pathLst>
          </a:custGeom>
          <a:solidFill>
            <a:srgbClr val="00AFEF">
              <a:alpha val="6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6200"/>
            <a:ext cx="304800" cy="1447800"/>
          </a:xfrm>
          <a:custGeom>
            <a:avLst/>
            <a:gdLst/>
            <a:ahLst/>
            <a:cxnLst/>
            <a:rect l="l" t="t" r="r" b="b"/>
            <a:pathLst>
              <a:path w="304800" h="1447800">
                <a:moveTo>
                  <a:pt x="0" y="1447800"/>
                </a:moveTo>
                <a:lnTo>
                  <a:pt x="304800" y="1447800"/>
                </a:lnTo>
                <a:lnTo>
                  <a:pt x="3048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6096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609600"/>
                </a:moveTo>
                <a:lnTo>
                  <a:pt x="533400" y="609600"/>
                </a:lnTo>
                <a:lnTo>
                  <a:pt x="533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92D050">
              <a:alpha val="4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0574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00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900" y="2286000"/>
            <a:ext cx="342900" cy="800100"/>
          </a:xfrm>
          <a:custGeom>
            <a:avLst/>
            <a:gdLst/>
            <a:ahLst/>
            <a:cxnLst/>
            <a:rect l="l" t="t" r="r" b="b"/>
            <a:pathLst>
              <a:path w="342900" h="800100">
                <a:moveTo>
                  <a:pt x="0" y="800100"/>
                </a:moveTo>
                <a:lnTo>
                  <a:pt x="342900" y="800100"/>
                </a:lnTo>
                <a:lnTo>
                  <a:pt x="342900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92D050">
              <a:alpha val="7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3276600"/>
            <a:ext cx="363220" cy="1447800"/>
          </a:xfrm>
          <a:custGeom>
            <a:avLst/>
            <a:gdLst/>
            <a:ahLst/>
            <a:cxnLst/>
            <a:rect l="l" t="t" r="r" b="b"/>
            <a:pathLst>
              <a:path w="363220" h="1447800">
                <a:moveTo>
                  <a:pt x="0" y="1447800"/>
                </a:moveTo>
                <a:lnTo>
                  <a:pt x="362712" y="1447800"/>
                </a:lnTo>
                <a:lnTo>
                  <a:pt x="362712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4267200"/>
            <a:ext cx="609600" cy="685800"/>
          </a:xfrm>
          <a:custGeom>
            <a:avLst/>
            <a:gdLst/>
            <a:ahLst/>
            <a:cxnLst/>
            <a:rect l="l" t="t" r="r" b="b"/>
            <a:pathLst>
              <a:path w="609600" h="685800">
                <a:moveTo>
                  <a:pt x="0" y="685800"/>
                </a:moveTo>
                <a:lnTo>
                  <a:pt x="609600" y="685800"/>
                </a:lnTo>
                <a:lnTo>
                  <a:pt x="609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800600"/>
            <a:ext cx="419100" cy="1066800"/>
          </a:xfrm>
          <a:custGeom>
            <a:avLst/>
            <a:gdLst/>
            <a:ahLst/>
            <a:cxnLst/>
            <a:rect l="l" t="t" r="r" b="b"/>
            <a:pathLst>
              <a:path w="419100" h="1066800">
                <a:moveTo>
                  <a:pt x="0" y="1066800"/>
                </a:moveTo>
                <a:lnTo>
                  <a:pt x="419100" y="1066800"/>
                </a:lnTo>
                <a:lnTo>
                  <a:pt x="4191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00AFEF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0311" y="5410200"/>
            <a:ext cx="399415" cy="1219200"/>
          </a:xfrm>
          <a:custGeom>
            <a:avLst/>
            <a:gdLst/>
            <a:ahLst/>
            <a:cxnLst/>
            <a:rect l="l" t="t" r="r" b="b"/>
            <a:pathLst>
              <a:path w="399415" h="1219200">
                <a:moveTo>
                  <a:pt x="0" y="1219200"/>
                </a:moveTo>
                <a:lnTo>
                  <a:pt x="399288" y="1219200"/>
                </a:lnTo>
                <a:lnTo>
                  <a:pt x="399288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92D050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0311" y="2686811"/>
            <a:ext cx="551815" cy="970915"/>
          </a:xfrm>
          <a:custGeom>
            <a:avLst/>
            <a:gdLst/>
            <a:ahLst/>
            <a:cxnLst/>
            <a:rect l="l" t="t" r="r" b="b"/>
            <a:pathLst>
              <a:path w="551815" h="970914">
                <a:moveTo>
                  <a:pt x="0" y="970788"/>
                </a:moveTo>
                <a:lnTo>
                  <a:pt x="551688" y="970788"/>
                </a:lnTo>
                <a:lnTo>
                  <a:pt x="551688" y="0"/>
                </a:lnTo>
                <a:lnTo>
                  <a:pt x="0" y="0"/>
                </a:lnTo>
                <a:lnTo>
                  <a:pt x="0" y="970788"/>
                </a:lnTo>
                <a:close/>
              </a:path>
            </a:pathLst>
          </a:custGeom>
          <a:solidFill>
            <a:srgbClr val="00AFEF">
              <a:alpha val="160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172199"/>
            <a:ext cx="515620" cy="685800"/>
          </a:xfrm>
          <a:custGeom>
            <a:avLst/>
            <a:gdLst/>
            <a:ahLst/>
            <a:cxnLst/>
            <a:rect l="l" t="t" r="r" b="b"/>
            <a:pathLst>
              <a:path w="515620" h="685800">
                <a:moveTo>
                  <a:pt x="0" y="685799"/>
                </a:moveTo>
                <a:lnTo>
                  <a:pt x="515112" y="685799"/>
                </a:lnTo>
                <a:lnTo>
                  <a:pt x="515112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FFFF00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290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674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290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674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339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5339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5339" y="6096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40891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83208" y="76200"/>
            <a:ext cx="170815" cy="189230"/>
          </a:xfrm>
          <a:custGeom>
            <a:avLst/>
            <a:gdLst/>
            <a:ahLst/>
            <a:cxnLst/>
            <a:rect l="l" t="t" r="r" b="b"/>
            <a:pathLst>
              <a:path w="170815" h="189229">
                <a:moveTo>
                  <a:pt x="0" y="188975"/>
                </a:moveTo>
                <a:lnTo>
                  <a:pt x="170687" y="188975"/>
                </a:lnTo>
                <a:lnTo>
                  <a:pt x="170687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0891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75447" y="2426207"/>
            <a:ext cx="10668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75447" y="2426207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75447" y="3505200"/>
            <a:ext cx="106680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75447" y="35052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9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75447" y="4572000"/>
            <a:ext cx="1066800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75447" y="45720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0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9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75447" y="1371600"/>
            <a:ext cx="10668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75447" y="13716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75447" y="5638800"/>
            <a:ext cx="1069848" cy="7589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75447" y="5638800"/>
            <a:ext cx="1069975" cy="759460"/>
          </a:xfrm>
          <a:custGeom>
            <a:avLst/>
            <a:gdLst/>
            <a:ahLst/>
            <a:cxnLst/>
            <a:rect l="l" t="t" r="r" b="b"/>
            <a:pathLst>
              <a:path w="1069975" h="759460">
                <a:moveTo>
                  <a:pt x="0" y="126491"/>
                </a:moveTo>
                <a:lnTo>
                  <a:pt x="9941" y="77254"/>
                </a:lnTo>
                <a:lnTo>
                  <a:pt x="37052" y="37047"/>
                </a:lnTo>
                <a:lnTo>
                  <a:pt x="77259" y="9939"/>
                </a:lnTo>
                <a:lnTo>
                  <a:pt x="126492" y="0"/>
                </a:lnTo>
                <a:lnTo>
                  <a:pt x="943355" y="0"/>
                </a:lnTo>
                <a:lnTo>
                  <a:pt x="992588" y="9939"/>
                </a:lnTo>
                <a:lnTo>
                  <a:pt x="1032795" y="37047"/>
                </a:lnTo>
                <a:lnTo>
                  <a:pt x="1059906" y="77254"/>
                </a:lnTo>
                <a:lnTo>
                  <a:pt x="1069848" y="126491"/>
                </a:lnTo>
                <a:lnTo>
                  <a:pt x="1069848" y="632460"/>
                </a:lnTo>
                <a:lnTo>
                  <a:pt x="1059906" y="681697"/>
                </a:lnTo>
                <a:lnTo>
                  <a:pt x="1032795" y="721904"/>
                </a:lnTo>
                <a:lnTo>
                  <a:pt x="992588" y="749012"/>
                </a:lnTo>
                <a:lnTo>
                  <a:pt x="943355" y="758952"/>
                </a:lnTo>
                <a:lnTo>
                  <a:pt x="126492" y="758952"/>
                </a:lnTo>
                <a:lnTo>
                  <a:pt x="77259" y="749012"/>
                </a:lnTo>
                <a:lnTo>
                  <a:pt x="37052" y="721904"/>
                </a:lnTo>
                <a:lnTo>
                  <a:pt x="9941" y="681697"/>
                </a:lnTo>
                <a:lnTo>
                  <a:pt x="0" y="632460"/>
                </a:lnTo>
                <a:lnTo>
                  <a:pt x="0" y="1264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87908" y="1549908"/>
            <a:ext cx="562355" cy="7360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15567" y="1531619"/>
            <a:ext cx="4440935" cy="789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87908" y="2574035"/>
            <a:ext cx="562355" cy="7360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15567" y="2555748"/>
            <a:ext cx="4221480" cy="789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72539" y="3086100"/>
            <a:ext cx="548640" cy="633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46860" y="3070860"/>
            <a:ext cx="3087624" cy="6797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72539" y="3525011"/>
            <a:ext cx="548640" cy="633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46860" y="3509771"/>
            <a:ext cx="3107436" cy="6797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72539" y="3963923"/>
            <a:ext cx="548640" cy="633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46860" y="3948684"/>
            <a:ext cx="3194304" cy="6797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87908" y="4402835"/>
            <a:ext cx="562355" cy="7360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15567" y="4384547"/>
            <a:ext cx="5989320" cy="7894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15567" y="4811267"/>
            <a:ext cx="1851660" cy="7894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980643" y="1610309"/>
            <a:ext cx="5805170" cy="37325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800" spc="-10" dirty="0">
                <a:latin typeface="Calibri"/>
                <a:cs typeface="Calibri"/>
              </a:rPr>
              <a:t>TYPES </a:t>
            </a:r>
            <a:r>
              <a:rPr sz="2800" spc="-5" dirty="0">
                <a:latin typeface="Calibri"/>
                <a:cs typeface="Calibri"/>
              </a:rPr>
              <a:t>OF INTERMEDIARIES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800" spc="-5" dirty="0">
                <a:latin typeface="Calibri"/>
                <a:cs typeface="Calibri"/>
              </a:rPr>
              <a:t>Number of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Intermediaries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Exclusive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distribution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Selective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Distribution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Intensive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Distribution</a:t>
            </a:r>
            <a:endParaRPr sz="24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800" spc="-55" dirty="0">
                <a:latin typeface="Calibri"/>
                <a:cs typeface="Calibri"/>
              </a:rPr>
              <a:t>Terms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Responsibilities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Channel  </a:t>
            </a:r>
            <a:r>
              <a:rPr sz="2800" spc="-15" dirty="0">
                <a:latin typeface="Calibri"/>
                <a:cs typeface="Calibri"/>
              </a:rPr>
              <a:t>Members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819400" y="2074164"/>
            <a:ext cx="1479803" cy="46786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95800" y="4114800"/>
            <a:ext cx="531876" cy="4572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173979" y="4114800"/>
            <a:ext cx="498348" cy="49834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448555" y="3048000"/>
            <a:ext cx="605027" cy="5334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09515" y="3657600"/>
            <a:ext cx="1357884" cy="37185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892551" y="4992622"/>
            <a:ext cx="3203448" cy="179527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DD0C26F6-EC3E-4005-AC2F-15FD6466FB1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125" y="40562"/>
            <a:ext cx="1161071" cy="126609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2719" y="564007"/>
            <a:ext cx="21056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EVALUATING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4000500"/>
            <a:ext cx="342900" cy="419100"/>
          </a:xfrm>
          <a:custGeom>
            <a:avLst/>
            <a:gdLst/>
            <a:ahLst/>
            <a:cxnLst/>
            <a:rect l="l" t="t" r="r" b="b"/>
            <a:pathLst>
              <a:path w="342900" h="419100">
                <a:moveTo>
                  <a:pt x="0" y="419100"/>
                </a:moveTo>
                <a:lnTo>
                  <a:pt x="342900" y="419100"/>
                </a:lnTo>
                <a:lnTo>
                  <a:pt x="3429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92D05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1002791"/>
            <a:ext cx="533400" cy="1511935"/>
          </a:xfrm>
          <a:custGeom>
            <a:avLst/>
            <a:gdLst/>
            <a:ahLst/>
            <a:cxnLst/>
            <a:rect l="l" t="t" r="r" b="b"/>
            <a:pathLst>
              <a:path w="533400" h="1511935">
                <a:moveTo>
                  <a:pt x="0" y="1511808"/>
                </a:moveTo>
                <a:lnTo>
                  <a:pt x="533400" y="1511808"/>
                </a:lnTo>
                <a:lnTo>
                  <a:pt x="533400" y="0"/>
                </a:lnTo>
                <a:lnTo>
                  <a:pt x="0" y="0"/>
                </a:lnTo>
                <a:lnTo>
                  <a:pt x="0" y="1511808"/>
                </a:lnTo>
                <a:close/>
              </a:path>
            </a:pathLst>
          </a:custGeom>
          <a:solidFill>
            <a:srgbClr val="00AFEF">
              <a:alpha val="6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6200"/>
            <a:ext cx="304800" cy="1447800"/>
          </a:xfrm>
          <a:custGeom>
            <a:avLst/>
            <a:gdLst/>
            <a:ahLst/>
            <a:cxnLst/>
            <a:rect l="l" t="t" r="r" b="b"/>
            <a:pathLst>
              <a:path w="304800" h="1447800">
                <a:moveTo>
                  <a:pt x="0" y="1447800"/>
                </a:moveTo>
                <a:lnTo>
                  <a:pt x="304800" y="1447800"/>
                </a:lnTo>
                <a:lnTo>
                  <a:pt x="3048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6096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609600"/>
                </a:moveTo>
                <a:lnTo>
                  <a:pt x="533400" y="609600"/>
                </a:lnTo>
                <a:lnTo>
                  <a:pt x="533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92D050">
              <a:alpha val="4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0574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00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900" y="2286000"/>
            <a:ext cx="342900" cy="800100"/>
          </a:xfrm>
          <a:custGeom>
            <a:avLst/>
            <a:gdLst/>
            <a:ahLst/>
            <a:cxnLst/>
            <a:rect l="l" t="t" r="r" b="b"/>
            <a:pathLst>
              <a:path w="342900" h="800100">
                <a:moveTo>
                  <a:pt x="0" y="800100"/>
                </a:moveTo>
                <a:lnTo>
                  <a:pt x="342900" y="800100"/>
                </a:lnTo>
                <a:lnTo>
                  <a:pt x="342900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92D050">
              <a:alpha val="7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3276600"/>
            <a:ext cx="363220" cy="1447800"/>
          </a:xfrm>
          <a:custGeom>
            <a:avLst/>
            <a:gdLst/>
            <a:ahLst/>
            <a:cxnLst/>
            <a:rect l="l" t="t" r="r" b="b"/>
            <a:pathLst>
              <a:path w="363220" h="1447800">
                <a:moveTo>
                  <a:pt x="0" y="1447800"/>
                </a:moveTo>
                <a:lnTo>
                  <a:pt x="362712" y="1447800"/>
                </a:lnTo>
                <a:lnTo>
                  <a:pt x="362712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4267200"/>
            <a:ext cx="609600" cy="685800"/>
          </a:xfrm>
          <a:custGeom>
            <a:avLst/>
            <a:gdLst/>
            <a:ahLst/>
            <a:cxnLst/>
            <a:rect l="l" t="t" r="r" b="b"/>
            <a:pathLst>
              <a:path w="609600" h="685800">
                <a:moveTo>
                  <a:pt x="0" y="685800"/>
                </a:moveTo>
                <a:lnTo>
                  <a:pt x="609600" y="685800"/>
                </a:lnTo>
                <a:lnTo>
                  <a:pt x="609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800600"/>
            <a:ext cx="419100" cy="1066800"/>
          </a:xfrm>
          <a:custGeom>
            <a:avLst/>
            <a:gdLst/>
            <a:ahLst/>
            <a:cxnLst/>
            <a:rect l="l" t="t" r="r" b="b"/>
            <a:pathLst>
              <a:path w="419100" h="1066800">
                <a:moveTo>
                  <a:pt x="0" y="1066800"/>
                </a:moveTo>
                <a:lnTo>
                  <a:pt x="419100" y="1066800"/>
                </a:lnTo>
                <a:lnTo>
                  <a:pt x="4191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00AFEF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0311" y="5410200"/>
            <a:ext cx="399415" cy="1219200"/>
          </a:xfrm>
          <a:custGeom>
            <a:avLst/>
            <a:gdLst/>
            <a:ahLst/>
            <a:cxnLst/>
            <a:rect l="l" t="t" r="r" b="b"/>
            <a:pathLst>
              <a:path w="399415" h="1219200">
                <a:moveTo>
                  <a:pt x="0" y="1219200"/>
                </a:moveTo>
                <a:lnTo>
                  <a:pt x="399288" y="1219200"/>
                </a:lnTo>
                <a:lnTo>
                  <a:pt x="399288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92D050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0311" y="2686811"/>
            <a:ext cx="551815" cy="970915"/>
          </a:xfrm>
          <a:custGeom>
            <a:avLst/>
            <a:gdLst/>
            <a:ahLst/>
            <a:cxnLst/>
            <a:rect l="l" t="t" r="r" b="b"/>
            <a:pathLst>
              <a:path w="551815" h="970914">
                <a:moveTo>
                  <a:pt x="0" y="970788"/>
                </a:moveTo>
                <a:lnTo>
                  <a:pt x="551688" y="970788"/>
                </a:lnTo>
                <a:lnTo>
                  <a:pt x="551688" y="0"/>
                </a:lnTo>
                <a:lnTo>
                  <a:pt x="0" y="0"/>
                </a:lnTo>
                <a:lnTo>
                  <a:pt x="0" y="970788"/>
                </a:lnTo>
                <a:close/>
              </a:path>
            </a:pathLst>
          </a:custGeom>
          <a:solidFill>
            <a:srgbClr val="00AFEF">
              <a:alpha val="160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172199"/>
            <a:ext cx="515620" cy="685800"/>
          </a:xfrm>
          <a:custGeom>
            <a:avLst/>
            <a:gdLst/>
            <a:ahLst/>
            <a:cxnLst/>
            <a:rect l="l" t="t" r="r" b="b"/>
            <a:pathLst>
              <a:path w="515620" h="685800">
                <a:moveTo>
                  <a:pt x="0" y="685799"/>
                </a:moveTo>
                <a:lnTo>
                  <a:pt x="515112" y="685799"/>
                </a:lnTo>
                <a:lnTo>
                  <a:pt x="515112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FFFF00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290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674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290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674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339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5339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5339" y="6096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40891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83208" y="76200"/>
            <a:ext cx="170815" cy="189230"/>
          </a:xfrm>
          <a:custGeom>
            <a:avLst/>
            <a:gdLst/>
            <a:ahLst/>
            <a:cxnLst/>
            <a:rect l="l" t="t" r="r" b="b"/>
            <a:pathLst>
              <a:path w="170815" h="189229">
                <a:moveTo>
                  <a:pt x="0" y="188975"/>
                </a:moveTo>
                <a:lnTo>
                  <a:pt x="170687" y="188975"/>
                </a:lnTo>
                <a:lnTo>
                  <a:pt x="170687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0891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75447" y="2426207"/>
            <a:ext cx="10668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75447" y="2426207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75447" y="3505200"/>
            <a:ext cx="106680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75447" y="35052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9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75447" y="4572000"/>
            <a:ext cx="1066800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75447" y="45720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0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9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75447" y="1371600"/>
            <a:ext cx="10668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75447" y="13716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75447" y="5638800"/>
            <a:ext cx="1069848" cy="7589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75447" y="5638800"/>
            <a:ext cx="1069975" cy="759460"/>
          </a:xfrm>
          <a:custGeom>
            <a:avLst/>
            <a:gdLst/>
            <a:ahLst/>
            <a:cxnLst/>
            <a:rect l="l" t="t" r="r" b="b"/>
            <a:pathLst>
              <a:path w="1069975" h="759460">
                <a:moveTo>
                  <a:pt x="0" y="126491"/>
                </a:moveTo>
                <a:lnTo>
                  <a:pt x="9941" y="77254"/>
                </a:lnTo>
                <a:lnTo>
                  <a:pt x="37052" y="37047"/>
                </a:lnTo>
                <a:lnTo>
                  <a:pt x="77259" y="9939"/>
                </a:lnTo>
                <a:lnTo>
                  <a:pt x="126492" y="0"/>
                </a:lnTo>
                <a:lnTo>
                  <a:pt x="943355" y="0"/>
                </a:lnTo>
                <a:lnTo>
                  <a:pt x="992588" y="9939"/>
                </a:lnTo>
                <a:lnTo>
                  <a:pt x="1032795" y="37047"/>
                </a:lnTo>
                <a:lnTo>
                  <a:pt x="1059906" y="77254"/>
                </a:lnTo>
                <a:lnTo>
                  <a:pt x="1069848" y="126491"/>
                </a:lnTo>
                <a:lnTo>
                  <a:pt x="1069848" y="632460"/>
                </a:lnTo>
                <a:lnTo>
                  <a:pt x="1059906" y="681697"/>
                </a:lnTo>
                <a:lnTo>
                  <a:pt x="1032795" y="721904"/>
                </a:lnTo>
                <a:lnTo>
                  <a:pt x="992588" y="749012"/>
                </a:lnTo>
                <a:lnTo>
                  <a:pt x="943355" y="758952"/>
                </a:lnTo>
                <a:lnTo>
                  <a:pt x="126492" y="758952"/>
                </a:lnTo>
                <a:lnTo>
                  <a:pt x="77259" y="749012"/>
                </a:lnTo>
                <a:lnTo>
                  <a:pt x="37052" y="721904"/>
                </a:lnTo>
                <a:lnTo>
                  <a:pt x="9941" y="681697"/>
                </a:lnTo>
                <a:lnTo>
                  <a:pt x="0" y="632460"/>
                </a:lnTo>
                <a:lnTo>
                  <a:pt x="0" y="1264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80643" y="1501772"/>
            <a:ext cx="6557645" cy="3405504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3200" b="1" spc="-15" dirty="0">
                <a:latin typeface="Calibri"/>
                <a:cs typeface="Calibri"/>
              </a:rPr>
              <a:t>Evaluation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Criteria…</a:t>
            </a:r>
            <a:endParaRPr sz="3200">
              <a:latin typeface="Calibri"/>
              <a:cs typeface="Calibri"/>
            </a:endParaRPr>
          </a:p>
          <a:p>
            <a:pPr marL="756285" marR="482600" indent="-287020">
              <a:lnSpc>
                <a:spcPct val="100000"/>
              </a:lnSpc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spc="-5" dirty="0">
                <a:latin typeface="Calibri"/>
                <a:cs typeface="Calibri"/>
              </a:rPr>
              <a:t>Economic </a:t>
            </a:r>
            <a:r>
              <a:rPr sz="2400" b="1" spc="-10" dirty="0">
                <a:latin typeface="Calibri"/>
                <a:cs typeface="Calibri"/>
              </a:rPr>
              <a:t>criteria </a:t>
            </a:r>
            <a:r>
              <a:rPr sz="2400" spc="-10" dirty="0">
                <a:latin typeface="Calibri"/>
                <a:cs typeface="Calibri"/>
              </a:rPr>
              <a:t>compares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likely </a:t>
            </a:r>
            <a:r>
              <a:rPr sz="2400" spc="-5" dirty="0">
                <a:latin typeface="Calibri"/>
                <a:cs typeface="Calibri"/>
              </a:rPr>
              <a:t>sales  </a:t>
            </a:r>
            <a:r>
              <a:rPr sz="2400" spc="-15" dirty="0">
                <a:latin typeface="Calibri"/>
                <a:cs typeface="Calibri"/>
              </a:rPr>
              <a:t>costs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profitability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20" dirty="0">
                <a:latin typeface="Calibri"/>
                <a:cs typeface="Calibri"/>
              </a:rPr>
              <a:t>different </a:t>
            </a:r>
            <a:r>
              <a:rPr sz="2400" spc="-5" dirty="0">
                <a:latin typeface="Calibri"/>
                <a:cs typeface="Calibri"/>
              </a:rPr>
              <a:t>channel  members</a:t>
            </a:r>
            <a:endParaRPr sz="2400">
              <a:latin typeface="Calibri"/>
              <a:cs typeface="Calibri"/>
            </a:endParaRPr>
          </a:p>
          <a:p>
            <a:pPr marL="756285" marR="445770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spc="-10" dirty="0">
                <a:latin typeface="Calibri"/>
                <a:cs typeface="Calibri"/>
              </a:rPr>
              <a:t>Control </a:t>
            </a:r>
            <a:r>
              <a:rPr sz="2400" spc="-25" dirty="0">
                <a:latin typeface="Calibri"/>
                <a:cs typeface="Calibri"/>
              </a:rPr>
              <a:t>refers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channel members’ </a:t>
            </a:r>
            <a:r>
              <a:rPr sz="2400" spc="-15" dirty="0">
                <a:latin typeface="Calibri"/>
                <a:cs typeface="Calibri"/>
              </a:rPr>
              <a:t>control  over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marketing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product</a:t>
            </a:r>
            <a:endParaRPr sz="2400">
              <a:latin typeface="Calibri"/>
              <a:cs typeface="Calibri"/>
            </a:endParaRPr>
          </a:p>
          <a:p>
            <a:pPr marL="756285" marR="5080" indent="-28702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spc="-10" dirty="0">
                <a:latin typeface="Calibri"/>
                <a:cs typeface="Calibri"/>
              </a:rPr>
              <a:t>Adaptive criteria </a:t>
            </a:r>
            <a:r>
              <a:rPr sz="2400" spc="-25" dirty="0">
                <a:latin typeface="Calibri"/>
                <a:cs typeface="Calibri"/>
              </a:rPr>
              <a:t>refers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the ability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remain  </a:t>
            </a:r>
            <a:r>
              <a:rPr sz="2400" spc="-10" dirty="0">
                <a:latin typeface="Calibri"/>
                <a:cs typeface="Calibri"/>
              </a:rPr>
              <a:t>flexible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adapt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environmental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changes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1B11C37-BC49-4AC5-BE1A-B2F9486179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125" y="40562"/>
            <a:ext cx="1161071" cy="126609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8194" y="564007"/>
            <a:ext cx="59315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CHANNEL MANAGEMENT</a:t>
            </a:r>
            <a:r>
              <a:rPr spc="-45" dirty="0"/>
              <a:t> </a:t>
            </a:r>
            <a:r>
              <a:rPr spc="-10" dirty="0"/>
              <a:t>DECISION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4000500"/>
            <a:ext cx="342900" cy="419100"/>
          </a:xfrm>
          <a:custGeom>
            <a:avLst/>
            <a:gdLst/>
            <a:ahLst/>
            <a:cxnLst/>
            <a:rect l="l" t="t" r="r" b="b"/>
            <a:pathLst>
              <a:path w="342900" h="419100">
                <a:moveTo>
                  <a:pt x="0" y="419100"/>
                </a:moveTo>
                <a:lnTo>
                  <a:pt x="342900" y="419100"/>
                </a:lnTo>
                <a:lnTo>
                  <a:pt x="3429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92D05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1002791"/>
            <a:ext cx="533400" cy="1511935"/>
          </a:xfrm>
          <a:custGeom>
            <a:avLst/>
            <a:gdLst/>
            <a:ahLst/>
            <a:cxnLst/>
            <a:rect l="l" t="t" r="r" b="b"/>
            <a:pathLst>
              <a:path w="533400" h="1511935">
                <a:moveTo>
                  <a:pt x="0" y="1511808"/>
                </a:moveTo>
                <a:lnTo>
                  <a:pt x="533400" y="1511808"/>
                </a:lnTo>
                <a:lnTo>
                  <a:pt x="533400" y="0"/>
                </a:lnTo>
                <a:lnTo>
                  <a:pt x="0" y="0"/>
                </a:lnTo>
                <a:lnTo>
                  <a:pt x="0" y="1511808"/>
                </a:lnTo>
                <a:close/>
              </a:path>
            </a:pathLst>
          </a:custGeom>
          <a:solidFill>
            <a:srgbClr val="00AFEF">
              <a:alpha val="6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6200"/>
            <a:ext cx="304800" cy="1447800"/>
          </a:xfrm>
          <a:custGeom>
            <a:avLst/>
            <a:gdLst/>
            <a:ahLst/>
            <a:cxnLst/>
            <a:rect l="l" t="t" r="r" b="b"/>
            <a:pathLst>
              <a:path w="304800" h="1447800">
                <a:moveTo>
                  <a:pt x="0" y="1447800"/>
                </a:moveTo>
                <a:lnTo>
                  <a:pt x="304800" y="1447800"/>
                </a:lnTo>
                <a:lnTo>
                  <a:pt x="3048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6096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609600"/>
                </a:moveTo>
                <a:lnTo>
                  <a:pt x="533400" y="609600"/>
                </a:lnTo>
                <a:lnTo>
                  <a:pt x="533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92D050">
              <a:alpha val="4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0574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00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900" y="2286000"/>
            <a:ext cx="342900" cy="800100"/>
          </a:xfrm>
          <a:custGeom>
            <a:avLst/>
            <a:gdLst/>
            <a:ahLst/>
            <a:cxnLst/>
            <a:rect l="l" t="t" r="r" b="b"/>
            <a:pathLst>
              <a:path w="342900" h="800100">
                <a:moveTo>
                  <a:pt x="0" y="800100"/>
                </a:moveTo>
                <a:lnTo>
                  <a:pt x="342900" y="800100"/>
                </a:lnTo>
                <a:lnTo>
                  <a:pt x="342900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92D050">
              <a:alpha val="7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3276600"/>
            <a:ext cx="363220" cy="1447800"/>
          </a:xfrm>
          <a:custGeom>
            <a:avLst/>
            <a:gdLst/>
            <a:ahLst/>
            <a:cxnLst/>
            <a:rect l="l" t="t" r="r" b="b"/>
            <a:pathLst>
              <a:path w="363220" h="1447800">
                <a:moveTo>
                  <a:pt x="0" y="1447800"/>
                </a:moveTo>
                <a:lnTo>
                  <a:pt x="362712" y="1447800"/>
                </a:lnTo>
                <a:lnTo>
                  <a:pt x="362712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4267200"/>
            <a:ext cx="609600" cy="685800"/>
          </a:xfrm>
          <a:custGeom>
            <a:avLst/>
            <a:gdLst/>
            <a:ahLst/>
            <a:cxnLst/>
            <a:rect l="l" t="t" r="r" b="b"/>
            <a:pathLst>
              <a:path w="609600" h="685800">
                <a:moveTo>
                  <a:pt x="0" y="685800"/>
                </a:moveTo>
                <a:lnTo>
                  <a:pt x="609600" y="685800"/>
                </a:lnTo>
                <a:lnTo>
                  <a:pt x="609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800600"/>
            <a:ext cx="419100" cy="1066800"/>
          </a:xfrm>
          <a:custGeom>
            <a:avLst/>
            <a:gdLst/>
            <a:ahLst/>
            <a:cxnLst/>
            <a:rect l="l" t="t" r="r" b="b"/>
            <a:pathLst>
              <a:path w="419100" h="1066800">
                <a:moveTo>
                  <a:pt x="0" y="1066800"/>
                </a:moveTo>
                <a:lnTo>
                  <a:pt x="419100" y="1066800"/>
                </a:lnTo>
                <a:lnTo>
                  <a:pt x="4191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00AFEF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0311" y="5410200"/>
            <a:ext cx="399415" cy="1219200"/>
          </a:xfrm>
          <a:custGeom>
            <a:avLst/>
            <a:gdLst/>
            <a:ahLst/>
            <a:cxnLst/>
            <a:rect l="l" t="t" r="r" b="b"/>
            <a:pathLst>
              <a:path w="399415" h="1219200">
                <a:moveTo>
                  <a:pt x="0" y="1219200"/>
                </a:moveTo>
                <a:lnTo>
                  <a:pt x="399288" y="1219200"/>
                </a:lnTo>
                <a:lnTo>
                  <a:pt x="399288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92D050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0311" y="2686811"/>
            <a:ext cx="551815" cy="970915"/>
          </a:xfrm>
          <a:custGeom>
            <a:avLst/>
            <a:gdLst/>
            <a:ahLst/>
            <a:cxnLst/>
            <a:rect l="l" t="t" r="r" b="b"/>
            <a:pathLst>
              <a:path w="551815" h="970914">
                <a:moveTo>
                  <a:pt x="0" y="970788"/>
                </a:moveTo>
                <a:lnTo>
                  <a:pt x="551688" y="970788"/>
                </a:lnTo>
                <a:lnTo>
                  <a:pt x="551688" y="0"/>
                </a:lnTo>
                <a:lnTo>
                  <a:pt x="0" y="0"/>
                </a:lnTo>
                <a:lnTo>
                  <a:pt x="0" y="970788"/>
                </a:lnTo>
                <a:close/>
              </a:path>
            </a:pathLst>
          </a:custGeom>
          <a:solidFill>
            <a:srgbClr val="00AFEF">
              <a:alpha val="160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172199"/>
            <a:ext cx="515620" cy="685800"/>
          </a:xfrm>
          <a:custGeom>
            <a:avLst/>
            <a:gdLst/>
            <a:ahLst/>
            <a:cxnLst/>
            <a:rect l="l" t="t" r="r" b="b"/>
            <a:pathLst>
              <a:path w="515620" h="685800">
                <a:moveTo>
                  <a:pt x="0" y="685799"/>
                </a:moveTo>
                <a:lnTo>
                  <a:pt x="515112" y="685799"/>
                </a:lnTo>
                <a:lnTo>
                  <a:pt x="515112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FFFF00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290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674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290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674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339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5339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5339" y="6096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40891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83208" y="76200"/>
            <a:ext cx="170815" cy="189230"/>
          </a:xfrm>
          <a:custGeom>
            <a:avLst/>
            <a:gdLst/>
            <a:ahLst/>
            <a:cxnLst/>
            <a:rect l="l" t="t" r="r" b="b"/>
            <a:pathLst>
              <a:path w="170815" h="189229">
                <a:moveTo>
                  <a:pt x="0" y="188975"/>
                </a:moveTo>
                <a:lnTo>
                  <a:pt x="170687" y="188975"/>
                </a:lnTo>
                <a:lnTo>
                  <a:pt x="170687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0891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75447" y="2426207"/>
            <a:ext cx="10668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75447" y="2426207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75447" y="3505200"/>
            <a:ext cx="106680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75447" y="35052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9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75447" y="4572000"/>
            <a:ext cx="1066800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75447" y="45720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0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9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75447" y="1371600"/>
            <a:ext cx="10668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75447" y="13716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75447" y="5638800"/>
            <a:ext cx="1069848" cy="7589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75447" y="5638800"/>
            <a:ext cx="1069975" cy="759460"/>
          </a:xfrm>
          <a:custGeom>
            <a:avLst/>
            <a:gdLst/>
            <a:ahLst/>
            <a:cxnLst/>
            <a:rect l="l" t="t" r="r" b="b"/>
            <a:pathLst>
              <a:path w="1069975" h="759460">
                <a:moveTo>
                  <a:pt x="0" y="126491"/>
                </a:moveTo>
                <a:lnTo>
                  <a:pt x="9941" y="77254"/>
                </a:lnTo>
                <a:lnTo>
                  <a:pt x="37052" y="37047"/>
                </a:lnTo>
                <a:lnTo>
                  <a:pt x="77259" y="9939"/>
                </a:lnTo>
                <a:lnTo>
                  <a:pt x="126492" y="0"/>
                </a:lnTo>
                <a:lnTo>
                  <a:pt x="943355" y="0"/>
                </a:lnTo>
                <a:lnTo>
                  <a:pt x="992588" y="9939"/>
                </a:lnTo>
                <a:lnTo>
                  <a:pt x="1032795" y="37047"/>
                </a:lnTo>
                <a:lnTo>
                  <a:pt x="1059906" y="77254"/>
                </a:lnTo>
                <a:lnTo>
                  <a:pt x="1069848" y="126491"/>
                </a:lnTo>
                <a:lnTo>
                  <a:pt x="1069848" y="632460"/>
                </a:lnTo>
                <a:lnTo>
                  <a:pt x="1059906" y="681697"/>
                </a:lnTo>
                <a:lnTo>
                  <a:pt x="1032795" y="721904"/>
                </a:lnTo>
                <a:lnTo>
                  <a:pt x="992588" y="749012"/>
                </a:lnTo>
                <a:lnTo>
                  <a:pt x="943355" y="758952"/>
                </a:lnTo>
                <a:lnTo>
                  <a:pt x="126492" y="758952"/>
                </a:lnTo>
                <a:lnTo>
                  <a:pt x="77259" y="749012"/>
                </a:lnTo>
                <a:lnTo>
                  <a:pt x="37052" y="721904"/>
                </a:lnTo>
                <a:lnTo>
                  <a:pt x="9941" y="681697"/>
                </a:lnTo>
                <a:lnTo>
                  <a:pt x="0" y="632460"/>
                </a:lnTo>
                <a:lnTo>
                  <a:pt x="0" y="1264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80643" y="1506226"/>
            <a:ext cx="5144135" cy="369062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3200" b="1" spc="-10" dirty="0">
                <a:latin typeface="Calibri"/>
                <a:cs typeface="Calibri"/>
              </a:rPr>
              <a:t>What </a:t>
            </a:r>
            <a:r>
              <a:rPr sz="3200" b="1" spc="-15" dirty="0">
                <a:latin typeface="Calibri"/>
                <a:cs typeface="Calibri"/>
              </a:rPr>
              <a:t>Company </a:t>
            </a:r>
            <a:r>
              <a:rPr sz="3200" b="1" dirty="0">
                <a:latin typeface="Calibri"/>
                <a:cs typeface="Calibri"/>
              </a:rPr>
              <a:t>Should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Do…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800" spc="-10" dirty="0">
                <a:latin typeface="Calibri"/>
                <a:cs typeface="Calibri"/>
              </a:rPr>
              <a:t>Selecting </a:t>
            </a:r>
            <a:r>
              <a:rPr sz="2800" spc="-5" dirty="0">
                <a:latin typeface="Calibri"/>
                <a:cs typeface="Calibri"/>
              </a:rPr>
              <a:t>channel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members</a:t>
            </a:r>
            <a:endParaRPr sz="2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800" spc="-35" dirty="0">
                <a:latin typeface="Calibri"/>
                <a:cs typeface="Calibri"/>
              </a:rPr>
              <a:t>Training </a:t>
            </a:r>
            <a:r>
              <a:rPr sz="2800" spc="-5" dirty="0">
                <a:latin typeface="Calibri"/>
                <a:cs typeface="Calibri"/>
              </a:rPr>
              <a:t>channel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members</a:t>
            </a:r>
            <a:endParaRPr sz="2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800" spc="-15" dirty="0">
                <a:latin typeface="Calibri"/>
                <a:cs typeface="Calibri"/>
              </a:rPr>
              <a:t>Motivating </a:t>
            </a:r>
            <a:r>
              <a:rPr sz="2800" spc="-5" dirty="0">
                <a:latin typeface="Calibri"/>
                <a:cs typeface="Calibri"/>
              </a:rPr>
              <a:t>channel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members</a:t>
            </a:r>
            <a:endParaRPr sz="2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800" spc="-20" dirty="0">
                <a:latin typeface="Calibri"/>
                <a:cs typeface="Calibri"/>
              </a:rPr>
              <a:t>Evaluating </a:t>
            </a:r>
            <a:r>
              <a:rPr sz="2800" spc="-5" dirty="0">
                <a:latin typeface="Calibri"/>
                <a:cs typeface="Calibri"/>
              </a:rPr>
              <a:t>channel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members</a:t>
            </a:r>
            <a:endParaRPr sz="2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800" spc="-10" dirty="0">
                <a:latin typeface="Calibri"/>
                <a:cs typeface="Calibri"/>
              </a:rPr>
              <a:t>Modifying </a:t>
            </a:r>
            <a:r>
              <a:rPr sz="2800" spc="-5" dirty="0">
                <a:latin typeface="Calibri"/>
                <a:cs typeface="Calibri"/>
              </a:rPr>
              <a:t>channel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arrangements</a:t>
            </a:r>
            <a:endParaRPr sz="2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800" spc="-10" dirty="0">
                <a:latin typeface="Calibri"/>
                <a:cs typeface="Calibri"/>
              </a:rPr>
              <a:t>Considering </a:t>
            </a:r>
            <a:r>
              <a:rPr sz="2800" spc="-5" dirty="0">
                <a:latin typeface="Calibri"/>
                <a:cs typeface="Calibri"/>
              </a:rPr>
              <a:t>global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expansion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53BF7E9-B742-467A-BCC9-9303AB8E3B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125" y="40562"/>
            <a:ext cx="1161071" cy="126609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5061" y="564007"/>
            <a:ext cx="57556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CHANNEL </a:t>
            </a:r>
            <a:r>
              <a:rPr spc="-30" dirty="0"/>
              <a:t>INTEGRATION </a:t>
            </a:r>
            <a:r>
              <a:rPr dirty="0"/>
              <a:t>&amp;</a:t>
            </a:r>
            <a:r>
              <a:rPr spc="-10" dirty="0"/>
              <a:t> </a:t>
            </a:r>
            <a:r>
              <a:rPr spc="-15" dirty="0"/>
              <a:t>SYSTEM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4000500"/>
            <a:ext cx="342900" cy="419100"/>
          </a:xfrm>
          <a:custGeom>
            <a:avLst/>
            <a:gdLst/>
            <a:ahLst/>
            <a:cxnLst/>
            <a:rect l="l" t="t" r="r" b="b"/>
            <a:pathLst>
              <a:path w="342900" h="419100">
                <a:moveTo>
                  <a:pt x="0" y="419100"/>
                </a:moveTo>
                <a:lnTo>
                  <a:pt x="342900" y="419100"/>
                </a:lnTo>
                <a:lnTo>
                  <a:pt x="3429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92D05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1002791"/>
            <a:ext cx="533400" cy="1511935"/>
          </a:xfrm>
          <a:custGeom>
            <a:avLst/>
            <a:gdLst/>
            <a:ahLst/>
            <a:cxnLst/>
            <a:rect l="l" t="t" r="r" b="b"/>
            <a:pathLst>
              <a:path w="533400" h="1511935">
                <a:moveTo>
                  <a:pt x="0" y="1511808"/>
                </a:moveTo>
                <a:lnTo>
                  <a:pt x="533400" y="1511808"/>
                </a:lnTo>
                <a:lnTo>
                  <a:pt x="533400" y="0"/>
                </a:lnTo>
                <a:lnTo>
                  <a:pt x="0" y="0"/>
                </a:lnTo>
                <a:lnTo>
                  <a:pt x="0" y="1511808"/>
                </a:lnTo>
                <a:close/>
              </a:path>
            </a:pathLst>
          </a:custGeom>
          <a:solidFill>
            <a:srgbClr val="00AFEF">
              <a:alpha val="6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6200"/>
            <a:ext cx="304800" cy="1447800"/>
          </a:xfrm>
          <a:custGeom>
            <a:avLst/>
            <a:gdLst/>
            <a:ahLst/>
            <a:cxnLst/>
            <a:rect l="l" t="t" r="r" b="b"/>
            <a:pathLst>
              <a:path w="304800" h="1447800">
                <a:moveTo>
                  <a:pt x="0" y="1447800"/>
                </a:moveTo>
                <a:lnTo>
                  <a:pt x="304800" y="1447800"/>
                </a:lnTo>
                <a:lnTo>
                  <a:pt x="3048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6096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609600"/>
                </a:moveTo>
                <a:lnTo>
                  <a:pt x="533400" y="609600"/>
                </a:lnTo>
                <a:lnTo>
                  <a:pt x="533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92D050">
              <a:alpha val="4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0574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00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900" y="2286000"/>
            <a:ext cx="342900" cy="800100"/>
          </a:xfrm>
          <a:custGeom>
            <a:avLst/>
            <a:gdLst/>
            <a:ahLst/>
            <a:cxnLst/>
            <a:rect l="l" t="t" r="r" b="b"/>
            <a:pathLst>
              <a:path w="342900" h="800100">
                <a:moveTo>
                  <a:pt x="0" y="800100"/>
                </a:moveTo>
                <a:lnTo>
                  <a:pt x="342900" y="800100"/>
                </a:lnTo>
                <a:lnTo>
                  <a:pt x="342900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92D050">
              <a:alpha val="7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3276600"/>
            <a:ext cx="363220" cy="1447800"/>
          </a:xfrm>
          <a:custGeom>
            <a:avLst/>
            <a:gdLst/>
            <a:ahLst/>
            <a:cxnLst/>
            <a:rect l="l" t="t" r="r" b="b"/>
            <a:pathLst>
              <a:path w="363220" h="1447800">
                <a:moveTo>
                  <a:pt x="0" y="1447800"/>
                </a:moveTo>
                <a:lnTo>
                  <a:pt x="362712" y="1447800"/>
                </a:lnTo>
                <a:lnTo>
                  <a:pt x="362712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4267200"/>
            <a:ext cx="609600" cy="685800"/>
          </a:xfrm>
          <a:custGeom>
            <a:avLst/>
            <a:gdLst/>
            <a:ahLst/>
            <a:cxnLst/>
            <a:rect l="l" t="t" r="r" b="b"/>
            <a:pathLst>
              <a:path w="609600" h="685800">
                <a:moveTo>
                  <a:pt x="0" y="685800"/>
                </a:moveTo>
                <a:lnTo>
                  <a:pt x="609600" y="685800"/>
                </a:lnTo>
                <a:lnTo>
                  <a:pt x="609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800600"/>
            <a:ext cx="419100" cy="1066800"/>
          </a:xfrm>
          <a:custGeom>
            <a:avLst/>
            <a:gdLst/>
            <a:ahLst/>
            <a:cxnLst/>
            <a:rect l="l" t="t" r="r" b="b"/>
            <a:pathLst>
              <a:path w="419100" h="1066800">
                <a:moveTo>
                  <a:pt x="0" y="1066800"/>
                </a:moveTo>
                <a:lnTo>
                  <a:pt x="419100" y="1066800"/>
                </a:lnTo>
                <a:lnTo>
                  <a:pt x="4191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00AFEF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0311" y="5410200"/>
            <a:ext cx="399415" cy="1219200"/>
          </a:xfrm>
          <a:custGeom>
            <a:avLst/>
            <a:gdLst/>
            <a:ahLst/>
            <a:cxnLst/>
            <a:rect l="l" t="t" r="r" b="b"/>
            <a:pathLst>
              <a:path w="399415" h="1219200">
                <a:moveTo>
                  <a:pt x="0" y="1219200"/>
                </a:moveTo>
                <a:lnTo>
                  <a:pt x="399288" y="1219200"/>
                </a:lnTo>
                <a:lnTo>
                  <a:pt x="399288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92D050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0311" y="2686811"/>
            <a:ext cx="551815" cy="970915"/>
          </a:xfrm>
          <a:custGeom>
            <a:avLst/>
            <a:gdLst/>
            <a:ahLst/>
            <a:cxnLst/>
            <a:rect l="l" t="t" r="r" b="b"/>
            <a:pathLst>
              <a:path w="551815" h="970914">
                <a:moveTo>
                  <a:pt x="0" y="970788"/>
                </a:moveTo>
                <a:lnTo>
                  <a:pt x="551688" y="970788"/>
                </a:lnTo>
                <a:lnTo>
                  <a:pt x="551688" y="0"/>
                </a:lnTo>
                <a:lnTo>
                  <a:pt x="0" y="0"/>
                </a:lnTo>
                <a:lnTo>
                  <a:pt x="0" y="970788"/>
                </a:lnTo>
                <a:close/>
              </a:path>
            </a:pathLst>
          </a:custGeom>
          <a:solidFill>
            <a:srgbClr val="00AFEF">
              <a:alpha val="160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172199"/>
            <a:ext cx="515620" cy="685800"/>
          </a:xfrm>
          <a:custGeom>
            <a:avLst/>
            <a:gdLst/>
            <a:ahLst/>
            <a:cxnLst/>
            <a:rect l="l" t="t" r="r" b="b"/>
            <a:pathLst>
              <a:path w="515620" h="685800">
                <a:moveTo>
                  <a:pt x="0" y="685799"/>
                </a:moveTo>
                <a:lnTo>
                  <a:pt x="515112" y="685799"/>
                </a:lnTo>
                <a:lnTo>
                  <a:pt x="515112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FFFF00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290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674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290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674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339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5339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5339" y="6096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40891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83208" y="76200"/>
            <a:ext cx="170815" cy="189230"/>
          </a:xfrm>
          <a:custGeom>
            <a:avLst/>
            <a:gdLst/>
            <a:ahLst/>
            <a:cxnLst/>
            <a:rect l="l" t="t" r="r" b="b"/>
            <a:pathLst>
              <a:path w="170815" h="189229">
                <a:moveTo>
                  <a:pt x="0" y="188975"/>
                </a:moveTo>
                <a:lnTo>
                  <a:pt x="170687" y="188975"/>
                </a:lnTo>
                <a:lnTo>
                  <a:pt x="170687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0891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75447" y="2426207"/>
            <a:ext cx="10668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75447" y="2426207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75447" y="3505200"/>
            <a:ext cx="106680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75447" y="35052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9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75447" y="4572000"/>
            <a:ext cx="1066800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75447" y="45720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0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9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75447" y="1371600"/>
            <a:ext cx="10668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75447" y="13716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75447" y="5638800"/>
            <a:ext cx="1069848" cy="7589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75447" y="5638800"/>
            <a:ext cx="1069975" cy="759460"/>
          </a:xfrm>
          <a:custGeom>
            <a:avLst/>
            <a:gdLst/>
            <a:ahLst/>
            <a:cxnLst/>
            <a:rect l="l" t="t" r="r" b="b"/>
            <a:pathLst>
              <a:path w="1069975" h="759460">
                <a:moveTo>
                  <a:pt x="0" y="126491"/>
                </a:moveTo>
                <a:lnTo>
                  <a:pt x="9941" y="77254"/>
                </a:lnTo>
                <a:lnTo>
                  <a:pt x="37052" y="37047"/>
                </a:lnTo>
                <a:lnTo>
                  <a:pt x="77259" y="9939"/>
                </a:lnTo>
                <a:lnTo>
                  <a:pt x="126492" y="0"/>
                </a:lnTo>
                <a:lnTo>
                  <a:pt x="943355" y="0"/>
                </a:lnTo>
                <a:lnTo>
                  <a:pt x="992588" y="9939"/>
                </a:lnTo>
                <a:lnTo>
                  <a:pt x="1032795" y="37047"/>
                </a:lnTo>
                <a:lnTo>
                  <a:pt x="1059906" y="77254"/>
                </a:lnTo>
                <a:lnTo>
                  <a:pt x="1069848" y="126491"/>
                </a:lnTo>
                <a:lnTo>
                  <a:pt x="1069848" y="632460"/>
                </a:lnTo>
                <a:lnTo>
                  <a:pt x="1059906" y="681697"/>
                </a:lnTo>
                <a:lnTo>
                  <a:pt x="1032795" y="721904"/>
                </a:lnTo>
                <a:lnTo>
                  <a:pt x="992588" y="749012"/>
                </a:lnTo>
                <a:lnTo>
                  <a:pt x="943355" y="758952"/>
                </a:lnTo>
                <a:lnTo>
                  <a:pt x="126492" y="758952"/>
                </a:lnTo>
                <a:lnTo>
                  <a:pt x="77259" y="749012"/>
                </a:lnTo>
                <a:lnTo>
                  <a:pt x="37052" y="721904"/>
                </a:lnTo>
                <a:lnTo>
                  <a:pt x="9941" y="681697"/>
                </a:lnTo>
                <a:lnTo>
                  <a:pt x="0" y="632460"/>
                </a:lnTo>
                <a:lnTo>
                  <a:pt x="0" y="1264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80643" y="1506226"/>
            <a:ext cx="5850890" cy="3322954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3200" b="1" spc="-25" dirty="0">
                <a:latin typeface="Calibri"/>
                <a:cs typeface="Calibri"/>
              </a:rPr>
              <a:t>Vertical </a:t>
            </a:r>
            <a:r>
              <a:rPr sz="3200" b="1" spc="-15" dirty="0">
                <a:latin typeface="Calibri"/>
                <a:cs typeface="Calibri"/>
              </a:rPr>
              <a:t>marketing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systems</a:t>
            </a:r>
            <a:endParaRPr sz="3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Corporate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VMS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Administered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VMS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Contractual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VMS</a:t>
            </a:r>
            <a:endParaRPr sz="2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3200" b="1" spc="-10" dirty="0">
                <a:latin typeface="Calibri"/>
                <a:cs typeface="Calibri"/>
              </a:rPr>
              <a:t>Horizontal </a:t>
            </a:r>
            <a:r>
              <a:rPr sz="3200" b="1" spc="-15" dirty="0">
                <a:latin typeface="Calibri"/>
                <a:cs typeface="Calibri"/>
              </a:rPr>
              <a:t>marketing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systems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3200" b="1" spc="-5" dirty="0">
                <a:latin typeface="Calibri"/>
                <a:cs typeface="Calibri"/>
              </a:rPr>
              <a:t>Multichannel </a:t>
            </a:r>
            <a:r>
              <a:rPr sz="3200" b="1" spc="-10" dirty="0">
                <a:latin typeface="Calibri"/>
                <a:cs typeface="Calibri"/>
              </a:rPr>
              <a:t>marketing</a:t>
            </a:r>
            <a:r>
              <a:rPr sz="3200" b="1" spc="-8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systems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5055FE0-52B2-4A89-97E4-C945B590EE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125" y="40562"/>
            <a:ext cx="1161071" cy="12660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1953" y="301497"/>
            <a:ext cx="22574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45" dirty="0">
                <a:latin typeface="Calibri"/>
                <a:cs typeface="Calibri"/>
              </a:rPr>
              <a:t>C</a:t>
            </a:r>
            <a:r>
              <a:rPr sz="4400" b="1" spc="-5" dirty="0">
                <a:latin typeface="Calibri"/>
                <a:cs typeface="Calibri"/>
              </a:rPr>
              <a:t>ONTENT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0643" y="1616405"/>
            <a:ext cx="5734685" cy="3197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DESIGNING </a:t>
            </a:r>
            <a:r>
              <a:rPr sz="2000" dirty="0">
                <a:latin typeface="Calibri"/>
                <a:cs typeface="Calibri"/>
              </a:rPr>
              <a:t>&amp; MANAGING </a:t>
            </a:r>
            <a:r>
              <a:rPr sz="2000" spc="-20" dirty="0">
                <a:latin typeface="Calibri"/>
                <a:cs typeface="Calibri"/>
              </a:rPr>
              <a:t>INTEGRATED</a:t>
            </a:r>
            <a:r>
              <a:rPr sz="2000" spc="-1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MARKETING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libri"/>
                <a:cs typeface="Calibri"/>
              </a:rPr>
              <a:t>CHANNELS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latin typeface="Calibri"/>
                <a:cs typeface="Calibri"/>
              </a:rPr>
              <a:t>Marketing </a:t>
            </a:r>
            <a:r>
              <a:rPr sz="2000" spc="-5" dirty="0">
                <a:latin typeface="Calibri"/>
                <a:cs typeface="Calibri"/>
              </a:rPr>
              <a:t>Channels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20" dirty="0">
                <a:latin typeface="Calibri"/>
                <a:cs typeface="Calibri"/>
              </a:rPr>
              <a:t>Value </a:t>
            </a:r>
            <a:r>
              <a:rPr sz="2000" spc="-10" dirty="0">
                <a:latin typeface="Calibri"/>
                <a:cs typeface="Calibri"/>
              </a:rPr>
              <a:t>Networks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Role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Marketing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Channel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Channel Design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Decision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Channel Management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Decision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Channel </a:t>
            </a:r>
            <a:r>
              <a:rPr sz="2000" spc="-10" dirty="0">
                <a:latin typeface="Calibri"/>
                <a:cs typeface="Calibri"/>
              </a:rPr>
              <a:t>Integration </a:t>
            </a:r>
            <a:r>
              <a:rPr sz="2000" dirty="0">
                <a:latin typeface="Calibri"/>
                <a:cs typeface="Calibri"/>
              </a:rPr>
              <a:t>&amp;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Systems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Conflict, </a:t>
            </a:r>
            <a:r>
              <a:rPr sz="2000" spc="-10" dirty="0">
                <a:latin typeface="Calibri"/>
                <a:cs typeface="Calibri"/>
              </a:rPr>
              <a:t>Cooperation </a:t>
            </a:r>
            <a:r>
              <a:rPr sz="2000" dirty="0">
                <a:latin typeface="Calibri"/>
                <a:cs typeface="Calibri"/>
              </a:rPr>
              <a:t>&amp;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Competition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E-Commerce </a:t>
            </a:r>
            <a:r>
              <a:rPr sz="2000" spc="-10" dirty="0">
                <a:latin typeface="Calibri"/>
                <a:cs typeface="Calibri"/>
              </a:rPr>
              <a:t>Marketing </a:t>
            </a:r>
            <a:r>
              <a:rPr sz="2000" spc="-5" dirty="0">
                <a:latin typeface="Calibri"/>
                <a:cs typeface="Calibri"/>
              </a:rPr>
              <a:t>Practices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0643" y="5154066"/>
            <a:ext cx="5772150" cy="148907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411480" indent="-39941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11480" algn="l"/>
                <a:tab pos="412115" algn="l"/>
              </a:tabLst>
            </a:pPr>
            <a:r>
              <a:rPr sz="2000" dirty="0">
                <a:latin typeface="Calibri"/>
                <a:cs typeface="Calibri"/>
              </a:rPr>
              <a:t>MANAGING </a:t>
            </a:r>
            <a:r>
              <a:rPr sz="2000" spc="-15" dirty="0">
                <a:latin typeface="Calibri"/>
                <a:cs typeface="Calibri"/>
              </a:rPr>
              <a:t>RETAILING, </a:t>
            </a:r>
            <a:r>
              <a:rPr sz="2000" spc="-5" dirty="0">
                <a:latin typeface="Calibri"/>
                <a:cs typeface="Calibri"/>
              </a:rPr>
              <a:t>WHOLESALING </a:t>
            </a:r>
            <a:r>
              <a:rPr sz="2000" dirty="0">
                <a:latin typeface="Calibri"/>
                <a:cs typeface="Calibri"/>
              </a:rPr>
              <a:t>&amp;</a:t>
            </a:r>
            <a:r>
              <a:rPr sz="2000" spc="-1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LOGISTICS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latin typeface="Calibri"/>
                <a:cs typeface="Calibri"/>
              </a:rPr>
              <a:t>Retailing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Wholesaling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8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5" dirty="0">
                <a:latin typeface="Calibri"/>
                <a:cs typeface="Calibri"/>
              </a:rPr>
              <a:t>Market</a:t>
            </a:r>
            <a:r>
              <a:rPr sz="2000" spc="-5" dirty="0">
                <a:latin typeface="Calibri"/>
                <a:cs typeface="Calibri"/>
              </a:rPr>
              <a:t> Logistics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04935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26095" y="0"/>
            <a:ext cx="1365503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75447" y="2426207"/>
            <a:ext cx="106680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75447" y="2426207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75447" y="3505200"/>
            <a:ext cx="1066800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75447" y="35052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9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5447" y="4572000"/>
            <a:ext cx="10668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75447" y="45720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0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9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75447" y="1371600"/>
            <a:ext cx="1066800" cy="762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75447" y="13716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75447" y="5638800"/>
            <a:ext cx="1069848" cy="7589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75447" y="5638800"/>
            <a:ext cx="1069975" cy="759460"/>
          </a:xfrm>
          <a:custGeom>
            <a:avLst/>
            <a:gdLst/>
            <a:ahLst/>
            <a:cxnLst/>
            <a:rect l="l" t="t" r="r" b="b"/>
            <a:pathLst>
              <a:path w="1069975" h="759460">
                <a:moveTo>
                  <a:pt x="0" y="126491"/>
                </a:moveTo>
                <a:lnTo>
                  <a:pt x="9941" y="77254"/>
                </a:lnTo>
                <a:lnTo>
                  <a:pt x="37052" y="37047"/>
                </a:lnTo>
                <a:lnTo>
                  <a:pt x="77259" y="9939"/>
                </a:lnTo>
                <a:lnTo>
                  <a:pt x="126492" y="0"/>
                </a:lnTo>
                <a:lnTo>
                  <a:pt x="943355" y="0"/>
                </a:lnTo>
                <a:lnTo>
                  <a:pt x="992588" y="9939"/>
                </a:lnTo>
                <a:lnTo>
                  <a:pt x="1032795" y="37047"/>
                </a:lnTo>
                <a:lnTo>
                  <a:pt x="1059906" y="77254"/>
                </a:lnTo>
                <a:lnTo>
                  <a:pt x="1069848" y="126491"/>
                </a:lnTo>
                <a:lnTo>
                  <a:pt x="1069848" y="632460"/>
                </a:lnTo>
                <a:lnTo>
                  <a:pt x="1059906" y="681697"/>
                </a:lnTo>
                <a:lnTo>
                  <a:pt x="1032795" y="721904"/>
                </a:lnTo>
                <a:lnTo>
                  <a:pt x="992588" y="749012"/>
                </a:lnTo>
                <a:lnTo>
                  <a:pt x="943355" y="758952"/>
                </a:lnTo>
                <a:lnTo>
                  <a:pt x="126492" y="758952"/>
                </a:lnTo>
                <a:lnTo>
                  <a:pt x="77259" y="749012"/>
                </a:lnTo>
                <a:lnTo>
                  <a:pt x="37052" y="721904"/>
                </a:lnTo>
                <a:lnTo>
                  <a:pt x="9941" y="681697"/>
                </a:lnTo>
                <a:lnTo>
                  <a:pt x="0" y="632460"/>
                </a:lnTo>
                <a:lnTo>
                  <a:pt x="0" y="1264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4000500"/>
            <a:ext cx="342900" cy="419100"/>
          </a:xfrm>
          <a:custGeom>
            <a:avLst/>
            <a:gdLst/>
            <a:ahLst/>
            <a:cxnLst/>
            <a:rect l="l" t="t" r="r" b="b"/>
            <a:pathLst>
              <a:path w="342900" h="419100">
                <a:moveTo>
                  <a:pt x="0" y="419100"/>
                </a:moveTo>
                <a:lnTo>
                  <a:pt x="342900" y="419100"/>
                </a:lnTo>
                <a:lnTo>
                  <a:pt x="3429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92D05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1002791"/>
            <a:ext cx="533400" cy="1511935"/>
          </a:xfrm>
          <a:custGeom>
            <a:avLst/>
            <a:gdLst/>
            <a:ahLst/>
            <a:cxnLst/>
            <a:rect l="l" t="t" r="r" b="b"/>
            <a:pathLst>
              <a:path w="533400" h="1511935">
                <a:moveTo>
                  <a:pt x="0" y="1511808"/>
                </a:moveTo>
                <a:lnTo>
                  <a:pt x="533400" y="1511808"/>
                </a:lnTo>
                <a:lnTo>
                  <a:pt x="533400" y="0"/>
                </a:lnTo>
                <a:lnTo>
                  <a:pt x="0" y="0"/>
                </a:lnTo>
                <a:lnTo>
                  <a:pt x="0" y="1511808"/>
                </a:lnTo>
                <a:close/>
              </a:path>
            </a:pathLst>
          </a:custGeom>
          <a:solidFill>
            <a:srgbClr val="00AFEF">
              <a:alpha val="6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76200"/>
            <a:ext cx="304800" cy="1447800"/>
          </a:xfrm>
          <a:custGeom>
            <a:avLst/>
            <a:gdLst/>
            <a:ahLst/>
            <a:cxnLst/>
            <a:rect l="l" t="t" r="r" b="b"/>
            <a:pathLst>
              <a:path w="304800" h="1447800">
                <a:moveTo>
                  <a:pt x="0" y="1447800"/>
                </a:moveTo>
                <a:lnTo>
                  <a:pt x="304800" y="1447800"/>
                </a:lnTo>
                <a:lnTo>
                  <a:pt x="3048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2400" y="6096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609600"/>
                </a:moveTo>
                <a:lnTo>
                  <a:pt x="533400" y="609600"/>
                </a:lnTo>
                <a:lnTo>
                  <a:pt x="533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92D050">
              <a:alpha val="4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20574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00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2900" y="2286000"/>
            <a:ext cx="342900" cy="800100"/>
          </a:xfrm>
          <a:custGeom>
            <a:avLst/>
            <a:gdLst/>
            <a:ahLst/>
            <a:cxnLst/>
            <a:rect l="l" t="t" r="r" b="b"/>
            <a:pathLst>
              <a:path w="342900" h="800100">
                <a:moveTo>
                  <a:pt x="0" y="800100"/>
                </a:moveTo>
                <a:lnTo>
                  <a:pt x="342900" y="800100"/>
                </a:lnTo>
                <a:lnTo>
                  <a:pt x="342900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92D050">
              <a:alpha val="7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2400" y="3276600"/>
            <a:ext cx="363220" cy="1447800"/>
          </a:xfrm>
          <a:custGeom>
            <a:avLst/>
            <a:gdLst/>
            <a:ahLst/>
            <a:cxnLst/>
            <a:rect l="l" t="t" r="r" b="b"/>
            <a:pathLst>
              <a:path w="363220" h="1447800">
                <a:moveTo>
                  <a:pt x="0" y="1447800"/>
                </a:moveTo>
                <a:lnTo>
                  <a:pt x="362712" y="1447800"/>
                </a:lnTo>
                <a:lnTo>
                  <a:pt x="362712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200" y="4267200"/>
            <a:ext cx="609600" cy="685800"/>
          </a:xfrm>
          <a:custGeom>
            <a:avLst/>
            <a:gdLst/>
            <a:ahLst/>
            <a:cxnLst/>
            <a:rect l="l" t="t" r="r" b="b"/>
            <a:pathLst>
              <a:path w="609600" h="685800">
                <a:moveTo>
                  <a:pt x="0" y="685800"/>
                </a:moveTo>
                <a:lnTo>
                  <a:pt x="609600" y="685800"/>
                </a:lnTo>
                <a:lnTo>
                  <a:pt x="609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4800600"/>
            <a:ext cx="419100" cy="1066800"/>
          </a:xfrm>
          <a:custGeom>
            <a:avLst/>
            <a:gdLst/>
            <a:ahLst/>
            <a:cxnLst/>
            <a:rect l="l" t="t" r="r" b="b"/>
            <a:pathLst>
              <a:path w="419100" h="1066800">
                <a:moveTo>
                  <a:pt x="0" y="1066800"/>
                </a:moveTo>
                <a:lnTo>
                  <a:pt x="419100" y="1066800"/>
                </a:lnTo>
                <a:lnTo>
                  <a:pt x="4191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00AFEF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0311" y="5410200"/>
            <a:ext cx="399415" cy="1219200"/>
          </a:xfrm>
          <a:custGeom>
            <a:avLst/>
            <a:gdLst/>
            <a:ahLst/>
            <a:cxnLst/>
            <a:rect l="l" t="t" r="r" b="b"/>
            <a:pathLst>
              <a:path w="399415" h="1219200">
                <a:moveTo>
                  <a:pt x="0" y="1219200"/>
                </a:moveTo>
                <a:lnTo>
                  <a:pt x="399288" y="1219200"/>
                </a:lnTo>
                <a:lnTo>
                  <a:pt x="399288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92D050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0311" y="2686811"/>
            <a:ext cx="551815" cy="970915"/>
          </a:xfrm>
          <a:custGeom>
            <a:avLst/>
            <a:gdLst/>
            <a:ahLst/>
            <a:cxnLst/>
            <a:rect l="l" t="t" r="r" b="b"/>
            <a:pathLst>
              <a:path w="551815" h="970914">
                <a:moveTo>
                  <a:pt x="0" y="970788"/>
                </a:moveTo>
                <a:lnTo>
                  <a:pt x="551688" y="970788"/>
                </a:lnTo>
                <a:lnTo>
                  <a:pt x="551688" y="0"/>
                </a:lnTo>
                <a:lnTo>
                  <a:pt x="0" y="0"/>
                </a:lnTo>
                <a:lnTo>
                  <a:pt x="0" y="970788"/>
                </a:lnTo>
                <a:close/>
              </a:path>
            </a:pathLst>
          </a:custGeom>
          <a:solidFill>
            <a:srgbClr val="00AFEF">
              <a:alpha val="160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6172199"/>
            <a:ext cx="515620" cy="685800"/>
          </a:xfrm>
          <a:custGeom>
            <a:avLst/>
            <a:gdLst/>
            <a:ahLst/>
            <a:cxnLst/>
            <a:rect l="l" t="t" r="r" b="b"/>
            <a:pathLst>
              <a:path w="515620" h="685800">
                <a:moveTo>
                  <a:pt x="0" y="685799"/>
                </a:moveTo>
                <a:lnTo>
                  <a:pt x="515112" y="685799"/>
                </a:lnTo>
                <a:lnTo>
                  <a:pt x="515112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FFFF00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290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674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290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674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5339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15339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15339" y="6096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40891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83208" y="76200"/>
            <a:ext cx="170815" cy="189230"/>
          </a:xfrm>
          <a:custGeom>
            <a:avLst/>
            <a:gdLst/>
            <a:ahLst/>
            <a:cxnLst/>
            <a:rect l="l" t="t" r="r" b="b"/>
            <a:pathLst>
              <a:path w="170815" h="189229">
                <a:moveTo>
                  <a:pt x="0" y="188975"/>
                </a:moveTo>
                <a:lnTo>
                  <a:pt x="170687" y="188975"/>
                </a:lnTo>
                <a:lnTo>
                  <a:pt x="170687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40891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015FCC9-5F89-48C7-BB5E-CAFBD17EDE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44" y="76200"/>
            <a:ext cx="1257827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0" marR="5080" indent="-1097915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CONFLICT, </a:t>
            </a:r>
            <a:r>
              <a:rPr spc="-30" dirty="0"/>
              <a:t>COOPERATION </a:t>
            </a:r>
            <a:r>
              <a:rPr dirty="0"/>
              <a:t>&amp;  </a:t>
            </a:r>
            <a:r>
              <a:rPr spc="-10" dirty="0"/>
              <a:t>COMPETITION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4000500"/>
            <a:ext cx="342900" cy="419100"/>
          </a:xfrm>
          <a:custGeom>
            <a:avLst/>
            <a:gdLst/>
            <a:ahLst/>
            <a:cxnLst/>
            <a:rect l="l" t="t" r="r" b="b"/>
            <a:pathLst>
              <a:path w="342900" h="419100">
                <a:moveTo>
                  <a:pt x="0" y="419100"/>
                </a:moveTo>
                <a:lnTo>
                  <a:pt x="342900" y="419100"/>
                </a:lnTo>
                <a:lnTo>
                  <a:pt x="3429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92D05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1002791"/>
            <a:ext cx="533400" cy="1511935"/>
          </a:xfrm>
          <a:custGeom>
            <a:avLst/>
            <a:gdLst/>
            <a:ahLst/>
            <a:cxnLst/>
            <a:rect l="l" t="t" r="r" b="b"/>
            <a:pathLst>
              <a:path w="533400" h="1511935">
                <a:moveTo>
                  <a:pt x="0" y="1511808"/>
                </a:moveTo>
                <a:lnTo>
                  <a:pt x="533400" y="1511808"/>
                </a:lnTo>
                <a:lnTo>
                  <a:pt x="533400" y="0"/>
                </a:lnTo>
                <a:lnTo>
                  <a:pt x="0" y="0"/>
                </a:lnTo>
                <a:lnTo>
                  <a:pt x="0" y="1511808"/>
                </a:lnTo>
                <a:close/>
              </a:path>
            </a:pathLst>
          </a:custGeom>
          <a:solidFill>
            <a:srgbClr val="00AFEF">
              <a:alpha val="6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6200"/>
            <a:ext cx="304800" cy="1447800"/>
          </a:xfrm>
          <a:custGeom>
            <a:avLst/>
            <a:gdLst/>
            <a:ahLst/>
            <a:cxnLst/>
            <a:rect l="l" t="t" r="r" b="b"/>
            <a:pathLst>
              <a:path w="304800" h="1447800">
                <a:moveTo>
                  <a:pt x="0" y="1447800"/>
                </a:moveTo>
                <a:lnTo>
                  <a:pt x="304800" y="1447800"/>
                </a:lnTo>
                <a:lnTo>
                  <a:pt x="3048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6096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609600"/>
                </a:moveTo>
                <a:lnTo>
                  <a:pt x="533400" y="609600"/>
                </a:lnTo>
                <a:lnTo>
                  <a:pt x="533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92D050">
              <a:alpha val="4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0574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00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900" y="2286000"/>
            <a:ext cx="342900" cy="800100"/>
          </a:xfrm>
          <a:custGeom>
            <a:avLst/>
            <a:gdLst/>
            <a:ahLst/>
            <a:cxnLst/>
            <a:rect l="l" t="t" r="r" b="b"/>
            <a:pathLst>
              <a:path w="342900" h="800100">
                <a:moveTo>
                  <a:pt x="0" y="800100"/>
                </a:moveTo>
                <a:lnTo>
                  <a:pt x="342900" y="800100"/>
                </a:lnTo>
                <a:lnTo>
                  <a:pt x="342900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92D050">
              <a:alpha val="7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3276600"/>
            <a:ext cx="363220" cy="1447800"/>
          </a:xfrm>
          <a:custGeom>
            <a:avLst/>
            <a:gdLst/>
            <a:ahLst/>
            <a:cxnLst/>
            <a:rect l="l" t="t" r="r" b="b"/>
            <a:pathLst>
              <a:path w="363220" h="1447800">
                <a:moveTo>
                  <a:pt x="0" y="1447800"/>
                </a:moveTo>
                <a:lnTo>
                  <a:pt x="362712" y="1447800"/>
                </a:lnTo>
                <a:lnTo>
                  <a:pt x="362712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4267200"/>
            <a:ext cx="609600" cy="685800"/>
          </a:xfrm>
          <a:custGeom>
            <a:avLst/>
            <a:gdLst/>
            <a:ahLst/>
            <a:cxnLst/>
            <a:rect l="l" t="t" r="r" b="b"/>
            <a:pathLst>
              <a:path w="609600" h="685800">
                <a:moveTo>
                  <a:pt x="0" y="685800"/>
                </a:moveTo>
                <a:lnTo>
                  <a:pt x="609600" y="685800"/>
                </a:lnTo>
                <a:lnTo>
                  <a:pt x="609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800600"/>
            <a:ext cx="419100" cy="1066800"/>
          </a:xfrm>
          <a:custGeom>
            <a:avLst/>
            <a:gdLst/>
            <a:ahLst/>
            <a:cxnLst/>
            <a:rect l="l" t="t" r="r" b="b"/>
            <a:pathLst>
              <a:path w="419100" h="1066800">
                <a:moveTo>
                  <a:pt x="0" y="1066800"/>
                </a:moveTo>
                <a:lnTo>
                  <a:pt x="419100" y="1066800"/>
                </a:lnTo>
                <a:lnTo>
                  <a:pt x="4191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00AFEF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0311" y="5410200"/>
            <a:ext cx="399415" cy="1219200"/>
          </a:xfrm>
          <a:custGeom>
            <a:avLst/>
            <a:gdLst/>
            <a:ahLst/>
            <a:cxnLst/>
            <a:rect l="l" t="t" r="r" b="b"/>
            <a:pathLst>
              <a:path w="399415" h="1219200">
                <a:moveTo>
                  <a:pt x="0" y="1219200"/>
                </a:moveTo>
                <a:lnTo>
                  <a:pt x="399288" y="1219200"/>
                </a:lnTo>
                <a:lnTo>
                  <a:pt x="399288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92D050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0311" y="2686811"/>
            <a:ext cx="551815" cy="970915"/>
          </a:xfrm>
          <a:custGeom>
            <a:avLst/>
            <a:gdLst/>
            <a:ahLst/>
            <a:cxnLst/>
            <a:rect l="l" t="t" r="r" b="b"/>
            <a:pathLst>
              <a:path w="551815" h="970914">
                <a:moveTo>
                  <a:pt x="0" y="970788"/>
                </a:moveTo>
                <a:lnTo>
                  <a:pt x="551688" y="970788"/>
                </a:lnTo>
                <a:lnTo>
                  <a:pt x="551688" y="0"/>
                </a:lnTo>
                <a:lnTo>
                  <a:pt x="0" y="0"/>
                </a:lnTo>
                <a:lnTo>
                  <a:pt x="0" y="970788"/>
                </a:lnTo>
                <a:close/>
              </a:path>
            </a:pathLst>
          </a:custGeom>
          <a:solidFill>
            <a:srgbClr val="00AFEF">
              <a:alpha val="160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172199"/>
            <a:ext cx="515620" cy="685800"/>
          </a:xfrm>
          <a:custGeom>
            <a:avLst/>
            <a:gdLst/>
            <a:ahLst/>
            <a:cxnLst/>
            <a:rect l="l" t="t" r="r" b="b"/>
            <a:pathLst>
              <a:path w="515620" h="685800">
                <a:moveTo>
                  <a:pt x="0" y="685799"/>
                </a:moveTo>
                <a:lnTo>
                  <a:pt x="515112" y="685799"/>
                </a:lnTo>
                <a:lnTo>
                  <a:pt x="515112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FFFF00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290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674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290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674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339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5339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5339" y="6096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40891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83208" y="76200"/>
            <a:ext cx="170815" cy="189230"/>
          </a:xfrm>
          <a:custGeom>
            <a:avLst/>
            <a:gdLst/>
            <a:ahLst/>
            <a:cxnLst/>
            <a:rect l="l" t="t" r="r" b="b"/>
            <a:pathLst>
              <a:path w="170815" h="189229">
                <a:moveTo>
                  <a:pt x="0" y="188975"/>
                </a:moveTo>
                <a:lnTo>
                  <a:pt x="170687" y="188975"/>
                </a:lnTo>
                <a:lnTo>
                  <a:pt x="170687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0891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75447" y="2426207"/>
            <a:ext cx="10668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75447" y="2426207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75447" y="3505200"/>
            <a:ext cx="106680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75447" y="35052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9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75447" y="4572000"/>
            <a:ext cx="1066800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75447" y="45720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0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9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75447" y="1371600"/>
            <a:ext cx="10668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75447" y="13716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75447" y="5638800"/>
            <a:ext cx="1069848" cy="7589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75447" y="5638800"/>
            <a:ext cx="1069975" cy="759460"/>
          </a:xfrm>
          <a:custGeom>
            <a:avLst/>
            <a:gdLst/>
            <a:ahLst/>
            <a:cxnLst/>
            <a:rect l="l" t="t" r="r" b="b"/>
            <a:pathLst>
              <a:path w="1069975" h="759460">
                <a:moveTo>
                  <a:pt x="0" y="126491"/>
                </a:moveTo>
                <a:lnTo>
                  <a:pt x="9941" y="77254"/>
                </a:lnTo>
                <a:lnTo>
                  <a:pt x="37052" y="37047"/>
                </a:lnTo>
                <a:lnTo>
                  <a:pt x="77259" y="9939"/>
                </a:lnTo>
                <a:lnTo>
                  <a:pt x="126492" y="0"/>
                </a:lnTo>
                <a:lnTo>
                  <a:pt x="943355" y="0"/>
                </a:lnTo>
                <a:lnTo>
                  <a:pt x="992588" y="9939"/>
                </a:lnTo>
                <a:lnTo>
                  <a:pt x="1032795" y="37047"/>
                </a:lnTo>
                <a:lnTo>
                  <a:pt x="1059906" y="77254"/>
                </a:lnTo>
                <a:lnTo>
                  <a:pt x="1069848" y="126491"/>
                </a:lnTo>
                <a:lnTo>
                  <a:pt x="1069848" y="632460"/>
                </a:lnTo>
                <a:lnTo>
                  <a:pt x="1059906" y="681697"/>
                </a:lnTo>
                <a:lnTo>
                  <a:pt x="1032795" y="721904"/>
                </a:lnTo>
                <a:lnTo>
                  <a:pt x="992588" y="749012"/>
                </a:lnTo>
                <a:lnTo>
                  <a:pt x="943355" y="758952"/>
                </a:lnTo>
                <a:lnTo>
                  <a:pt x="126492" y="758952"/>
                </a:lnTo>
                <a:lnTo>
                  <a:pt x="77259" y="749012"/>
                </a:lnTo>
                <a:lnTo>
                  <a:pt x="37052" y="721904"/>
                </a:lnTo>
                <a:lnTo>
                  <a:pt x="9941" y="681697"/>
                </a:lnTo>
                <a:lnTo>
                  <a:pt x="0" y="632460"/>
                </a:lnTo>
                <a:lnTo>
                  <a:pt x="0" y="1264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80643" y="1558493"/>
            <a:ext cx="6568440" cy="139255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55600" marR="5080" indent="-343535" algn="just">
              <a:lnSpc>
                <a:spcPct val="90000"/>
              </a:lnSpc>
              <a:spcBef>
                <a:spcPts val="490"/>
              </a:spcBef>
              <a:buFont typeface="Arial"/>
              <a:buChar char="•"/>
              <a:tabLst>
                <a:tab pos="356235" algn="l"/>
              </a:tabLst>
            </a:pPr>
            <a:r>
              <a:rPr sz="3200" b="1" spc="-5" dirty="0">
                <a:latin typeface="Calibri"/>
                <a:cs typeface="Calibri"/>
              </a:rPr>
              <a:t>Conflict happens when an action </a:t>
            </a:r>
            <a:r>
              <a:rPr sz="3200" b="1" spc="-15" dirty="0">
                <a:latin typeface="Calibri"/>
                <a:cs typeface="Calibri"/>
              </a:rPr>
              <a:t>by </a:t>
            </a:r>
            <a:r>
              <a:rPr sz="3200" b="1" spc="69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 </a:t>
            </a:r>
            <a:r>
              <a:rPr sz="3200" b="1" spc="-5" dirty="0">
                <a:latin typeface="Calibri"/>
                <a:cs typeface="Calibri"/>
              </a:rPr>
              <a:t>channel member </a:t>
            </a:r>
            <a:r>
              <a:rPr sz="3200" b="1" spc="-20" dirty="0">
                <a:latin typeface="Calibri"/>
                <a:cs typeface="Calibri"/>
              </a:rPr>
              <a:t>prevent </a:t>
            </a:r>
            <a:r>
              <a:rPr sz="3200" b="1" dirty="0">
                <a:latin typeface="Calibri"/>
                <a:cs typeface="Calibri"/>
              </a:rPr>
              <a:t>the  other </a:t>
            </a:r>
            <a:r>
              <a:rPr sz="3200" b="1" spc="-5" dirty="0">
                <a:latin typeface="Calibri"/>
                <a:cs typeface="Calibri"/>
              </a:rPr>
              <a:t>member </a:t>
            </a:r>
            <a:r>
              <a:rPr sz="3200" b="1" spc="-20" dirty="0">
                <a:latin typeface="Calibri"/>
                <a:cs typeface="Calibri"/>
              </a:rPr>
              <a:t>to </a:t>
            </a:r>
            <a:r>
              <a:rPr sz="3200" b="1" spc="-5" dirty="0">
                <a:latin typeface="Calibri"/>
                <a:cs typeface="Calibri"/>
              </a:rPr>
              <a:t>achieve </a:t>
            </a:r>
            <a:r>
              <a:rPr sz="3200" b="1" dirty="0">
                <a:latin typeface="Calibri"/>
                <a:cs typeface="Calibri"/>
              </a:rPr>
              <a:t>its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goal.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80643" y="4576648"/>
            <a:ext cx="6567805" cy="137985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marR="5080" indent="-343535" algn="just">
              <a:lnSpc>
                <a:spcPct val="90000"/>
              </a:lnSpc>
              <a:spcBef>
                <a:spcPts val="390"/>
              </a:spcBef>
              <a:buFont typeface="Arial"/>
              <a:buChar char="•"/>
              <a:tabLst>
                <a:tab pos="356235" algn="l"/>
              </a:tabLst>
            </a:pPr>
            <a:r>
              <a:rPr sz="2400" b="1" spc="-5" dirty="0">
                <a:latin typeface="Calibri"/>
                <a:cs typeface="Calibri"/>
              </a:rPr>
              <a:t>Channel </a:t>
            </a:r>
            <a:r>
              <a:rPr sz="2400" b="1" spc="-10" dirty="0">
                <a:latin typeface="Calibri"/>
                <a:cs typeface="Calibri"/>
              </a:rPr>
              <a:t>Coordination </a:t>
            </a:r>
            <a:r>
              <a:rPr sz="2400" spc="-10" dirty="0">
                <a:latin typeface="Calibri"/>
                <a:cs typeface="Calibri"/>
              </a:rPr>
              <a:t>occurs </a:t>
            </a:r>
            <a:r>
              <a:rPr sz="2400" spc="-5" dirty="0">
                <a:latin typeface="Calibri"/>
                <a:cs typeface="Calibri"/>
              </a:rPr>
              <a:t>when </a:t>
            </a:r>
            <a:r>
              <a:rPr sz="2400" dirty="0">
                <a:latin typeface="Calibri"/>
                <a:cs typeface="Calibri"/>
              </a:rPr>
              <a:t>channel  </a:t>
            </a:r>
            <a:r>
              <a:rPr sz="2400" spc="-10" dirty="0">
                <a:latin typeface="Calibri"/>
                <a:cs typeface="Calibri"/>
              </a:rPr>
              <a:t>members </a:t>
            </a:r>
            <a:r>
              <a:rPr sz="2400" spc="-15" dirty="0">
                <a:latin typeface="Calibri"/>
                <a:cs typeface="Calibri"/>
              </a:rPr>
              <a:t>are brought </a:t>
            </a:r>
            <a:r>
              <a:rPr sz="2400" spc="-10" dirty="0">
                <a:latin typeface="Calibri"/>
                <a:cs typeface="Calibri"/>
              </a:rPr>
              <a:t>together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advance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10" dirty="0">
                <a:latin typeface="Calibri"/>
                <a:cs typeface="Calibri"/>
              </a:rPr>
              <a:t>goals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channel,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10" dirty="0">
                <a:latin typeface="Calibri"/>
                <a:cs typeface="Calibri"/>
              </a:rPr>
              <a:t>opposed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their </a:t>
            </a:r>
            <a:r>
              <a:rPr sz="2400" spc="-10" dirty="0">
                <a:latin typeface="Calibri"/>
                <a:cs typeface="Calibri"/>
              </a:rPr>
              <a:t>own  potentially </a:t>
            </a:r>
            <a:r>
              <a:rPr sz="2400" spc="-5" dirty="0">
                <a:latin typeface="Calibri"/>
                <a:cs typeface="Calibri"/>
              </a:rPr>
              <a:t>incompatible</a:t>
            </a:r>
            <a:r>
              <a:rPr sz="2400" spc="-10" dirty="0">
                <a:latin typeface="Calibri"/>
                <a:cs typeface="Calibri"/>
              </a:rPr>
              <a:t> goals.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743200" y="3119627"/>
            <a:ext cx="3124200" cy="12771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6414B2D1-7D13-40F7-BE65-05DB67F85F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125" y="40562"/>
            <a:ext cx="1161071" cy="126609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0" marR="5080" indent="-1097915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CONFLICT, </a:t>
            </a:r>
            <a:r>
              <a:rPr spc="-30" dirty="0"/>
              <a:t>COOPERATION </a:t>
            </a:r>
            <a:r>
              <a:rPr dirty="0"/>
              <a:t>&amp;  </a:t>
            </a:r>
            <a:r>
              <a:rPr spc="-10" dirty="0"/>
              <a:t>COMPETITION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4000500"/>
            <a:ext cx="342900" cy="419100"/>
          </a:xfrm>
          <a:custGeom>
            <a:avLst/>
            <a:gdLst/>
            <a:ahLst/>
            <a:cxnLst/>
            <a:rect l="l" t="t" r="r" b="b"/>
            <a:pathLst>
              <a:path w="342900" h="419100">
                <a:moveTo>
                  <a:pt x="0" y="419100"/>
                </a:moveTo>
                <a:lnTo>
                  <a:pt x="342900" y="419100"/>
                </a:lnTo>
                <a:lnTo>
                  <a:pt x="3429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92D05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1002791"/>
            <a:ext cx="533400" cy="1511935"/>
          </a:xfrm>
          <a:custGeom>
            <a:avLst/>
            <a:gdLst/>
            <a:ahLst/>
            <a:cxnLst/>
            <a:rect l="l" t="t" r="r" b="b"/>
            <a:pathLst>
              <a:path w="533400" h="1511935">
                <a:moveTo>
                  <a:pt x="0" y="1511808"/>
                </a:moveTo>
                <a:lnTo>
                  <a:pt x="533400" y="1511808"/>
                </a:lnTo>
                <a:lnTo>
                  <a:pt x="533400" y="0"/>
                </a:lnTo>
                <a:lnTo>
                  <a:pt x="0" y="0"/>
                </a:lnTo>
                <a:lnTo>
                  <a:pt x="0" y="1511808"/>
                </a:lnTo>
                <a:close/>
              </a:path>
            </a:pathLst>
          </a:custGeom>
          <a:solidFill>
            <a:srgbClr val="00AFEF">
              <a:alpha val="6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6200"/>
            <a:ext cx="304800" cy="1447800"/>
          </a:xfrm>
          <a:custGeom>
            <a:avLst/>
            <a:gdLst/>
            <a:ahLst/>
            <a:cxnLst/>
            <a:rect l="l" t="t" r="r" b="b"/>
            <a:pathLst>
              <a:path w="304800" h="1447800">
                <a:moveTo>
                  <a:pt x="0" y="1447800"/>
                </a:moveTo>
                <a:lnTo>
                  <a:pt x="304800" y="1447800"/>
                </a:lnTo>
                <a:lnTo>
                  <a:pt x="3048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6096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609600"/>
                </a:moveTo>
                <a:lnTo>
                  <a:pt x="533400" y="609600"/>
                </a:lnTo>
                <a:lnTo>
                  <a:pt x="533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92D050">
              <a:alpha val="4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0574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00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900" y="2286000"/>
            <a:ext cx="342900" cy="800100"/>
          </a:xfrm>
          <a:custGeom>
            <a:avLst/>
            <a:gdLst/>
            <a:ahLst/>
            <a:cxnLst/>
            <a:rect l="l" t="t" r="r" b="b"/>
            <a:pathLst>
              <a:path w="342900" h="800100">
                <a:moveTo>
                  <a:pt x="0" y="800100"/>
                </a:moveTo>
                <a:lnTo>
                  <a:pt x="342900" y="800100"/>
                </a:lnTo>
                <a:lnTo>
                  <a:pt x="342900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92D050">
              <a:alpha val="7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3276600"/>
            <a:ext cx="363220" cy="1447800"/>
          </a:xfrm>
          <a:custGeom>
            <a:avLst/>
            <a:gdLst/>
            <a:ahLst/>
            <a:cxnLst/>
            <a:rect l="l" t="t" r="r" b="b"/>
            <a:pathLst>
              <a:path w="363220" h="1447800">
                <a:moveTo>
                  <a:pt x="0" y="1447800"/>
                </a:moveTo>
                <a:lnTo>
                  <a:pt x="362712" y="1447800"/>
                </a:lnTo>
                <a:lnTo>
                  <a:pt x="362712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4267200"/>
            <a:ext cx="609600" cy="685800"/>
          </a:xfrm>
          <a:custGeom>
            <a:avLst/>
            <a:gdLst/>
            <a:ahLst/>
            <a:cxnLst/>
            <a:rect l="l" t="t" r="r" b="b"/>
            <a:pathLst>
              <a:path w="609600" h="685800">
                <a:moveTo>
                  <a:pt x="0" y="685800"/>
                </a:moveTo>
                <a:lnTo>
                  <a:pt x="609600" y="685800"/>
                </a:lnTo>
                <a:lnTo>
                  <a:pt x="609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800600"/>
            <a:ext cx="419100" cy="1066800"/>
          </a:xfrm>
          <a:custGeom>
            <a:avLst/>
            <a:gdLst/>
            <a:ahLst/>
            <a:cxnLst/>
            <a:rect l="l" t="t" r="r" b="b"/>
            <a:pathLst>
              <a:path w="419100" h="1066800">
                <a:moveTo>
                  <a:pt x="0" y="1066800"/>
                </a:moveTo>
                <a:lnTo>
                  <a:pt x="419100" y="1066800"/>
                </a:lnTo>
                <a:lnTo>
                  <a:pt x="4191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00AFEF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0311" y="5410200"/>
            <a:ext cx="399415" cy="1219200"/>
          </a:xfrm>
          <a:custGeom>
            <a:avLst/>
            <a:gdLst/>
            <a:ahLst/>
            <a:cxnLst/>
            <a:rect l="l" t="t" r="r" b="b"/>
            <a:pathLst>
              <a:path w="399415" h="1219200">
                <a:moveTo>
                  <a:pt x="0" y="1219200"/>
                </a:moveTo>
                <a:lnTo>
                  <a:pt x="399288" y="1219200"/>
                </a:lnTo>
                <a:lnTo>
                  <a:pt x="399288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92D050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0311" y="2686811"/>
            <a:ext cx="551815" cy="970915"/>
          </a:xfrm>
          <a:custGeom>
            <a:avLst/>
            <a:gdLst/>
            <a:ahLst/>
            <a:cxnLst/>
            <a:rect l="l" t="t" r="r" b="b"/>
            <a:pathLst>
              <a:path w="551815" h="970914">
                <a:moveTo>
                  <a:pt x="0" y="970788"/>
                </a:moveTo>
                <a:lnTo>
                  <a:pt x="551688" y="970788"/>
                </a:lnTo>
                <a:lnTo>
                  <a:pt x="551688" y="0"/>
                </a:lnTo>
                <a:lnTo>
                  <a:pt x="0" y="0"/>
                </a:lnTo>
                <a:lnTo>
                  <a:pt x="0" y="970788"/>
                </a:lnTo>
                <a:close/>
              </a:path>
            </a:pathLst>
          </a:custGeom>
          <a:solidFill>
            <a:srgbClr val="00AFEF">
              <a:alpha val="160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172199"/>
            <a:ext cx="515620" cy="685800"/>
          </a:xfrm>
          <a:custGeom>
            <a:avLst/>
            <a:gdLst/>
            <a:ahLst/>
            <a:cxnLst/>
            <a:rect l="l" t="t" r="r" b="b"/>
            <a:pathLst>
              <a:path w="515620" h="685800">
                <a:moveTo>
                  <a:pt x="0" y="685799"/>
                </a:moveTo>
                <a:lnTo>
                  <a:pt x="515112" y="685799"/>
                </a:lnTo>
                <a:lnTo>
                  <a:pt x="515112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FFFF00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290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674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290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674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339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5339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5339" y="6096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40891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83208" y="76200"/>
            <a:ext cx="170815" cy="189230"/>
          </a:xfrm>
          <a:custGeom>
            <a:avLst/>
            <a:gdLst/>
            <a:ahLst/>
            <a:cxnLst/>
            <a:rect l="l" t="t" r="r" b="b"/>
            <a:pathLst>
              <a:path w="170815" h="189229">
                <a:moveTo>
                  <a:pt x="0" y="188975"/>
                </a:moveTo>
                <a:lnTo>
                  <a:pt x="170687" y="188975"/>
                </a:lnTo>
                <a:lnTo>
                  <a:pt x="170687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0891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75447" y="2426207"/>
            <a:ext cx="10668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75447" y="2426207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75447" y="3505200"/>
            <a:ext cx="106680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75447" y="35052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9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75447" y="4572000"/>
            <a:ext cx="1066800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75447" y="45720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0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9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75447" y="1371600"/>
            <a:ext cx="10668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75447" y="13716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75447" y="5638800"/>
            <a:ext cx="1069848" cy="7589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75447" y="5638800"/>
            <a:ext cx="1069975" cy="759460"/>
          </a:xfrm>
          <a:custGeom>
            <a:avLst/>
            <a:gdLst/>
            <a:ahLst/>
            <a:cxnLst/>
            <a:rect l="l" t="t" r="r" b="b"/>
            <a:pathLst>
              <a:path w="1069975" h="759460">
                <a:moveTo>
                  <a:pt x="0" y="126491"/>
                </a:moveTo>
                <a:lnTo>
                  <a:pt x="9941" y="77254"/>
                </a:lnTo>
                <a:lnTo>
                  <a:pt x="37052" y="37047"/>
                </a:lnTo>
                <a:lnTo>
                  <a:pt x="77259" y="9939"/>
                </a:lnTo>
                <a:lnTo>
                  <a:pt x="126492" y="0"/>
                </a:lnTo>
                <a:lnTo>
                  <a:pt x="943355" y="0"/>
                </a:lnTo>
                <a:lnTo>
                  <a:pt x="992588" y="9939"/>
                </a:lnTo>
                <a:lnTo>
                  <a:pt x="1032795" y="37047"/>
                </a:lnTo>
                <a:lnTo>
                  <a:pt x="1059906" y="77254"/>
                </a:lnTo>
                <a:lnTo>
                  <a:pt x="1069848" y="126491"/>
                </a:lnTo>
                <a:lnTo>
                  <a:pt x="1069848" y="632460"/>
                </a:lnTo>
                <a:lnTo>
                  <a:pt x="1059906" y="681697"/>
                </a:lnTo>
                <a:lnTo>
                  <a:pt x="1032795" y="721904"/>
                </a:lnTo>
                <a:lnTo>
                  <a:pt x="992588" y="749012"/>
                </a:lnTo>
                <a:lnTo>
                  <a:pt x="943355" y="758952"/>
                </a:lnTo>
                <a:lnTo>
                  <a:pt x="126492" y="758952"/>
                </a:lnTo>
                <a:lnTo>
                  <a:pt x="77259" y="749012"/>
                </a:lnTo>
                <a:lnTo>
                  <a:pt x="37052" y="721904"/>
                </a:lnTo>
                <a:lnTo>
                  <a:pt x="9941" y="681697"/>
                </a:lnTo>
                <a:lnTo>
                  <a:pt x="0" y="632460"/>
                </a:lnTo>
                <a:lnTo>
                  <a:pt x="0" y="1264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80643" y="1506394"/>
            <a:ext cx="4869180" cy="450469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3200" b="1" spc="-30" dirty="0">
                <a:latin typeface="Calibri"/>
                <a:cs typeface="Calibri"/>
              </a:rPr>
              <a:t>Type </a:t>
            </a:r>
            <a:r>
              <a:rPr sz="3200" b="1" dirty="0">
                <a:latin typeface="Calibri"/>
                <a:cs typeface="Calibri"/>
              </a:rPr>
              <a:t>of </a:t>
            </a:r>
            <a:r>
              <a:rPr sz="3200" b="1" spc="-5" dirty="0">
                <a:latin typeface="Calibri"/>
                <a:cs typeface="Calibri"/>
              </a:rPr>
              <a:t>conflicts:</a:t>
            </a:r>
            <a:endParaRPr sz="3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5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5" dirty="0">
                <a:latin typeface="Calibri"/>
                <a:cs typeface="Calibri"/>
              </a:rPr>
              <a:t>Vertical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Conflict</a:t>
            </a:r>
            <a:endParaRPr sz="2800">
              <a:latin typeface="Calibri"/>
              <a:cs typeface="Calibri"/>
            </a:endParaRPr>
          </a:p>
          <a:p>
            <a:pPr marL="927100" marR="5080">
              <a:lnSpc>
                <a:spcPts val="2590"/>
              </a:lnSpc>
              <a:spcBef>
                <a:spcPts val="645"/>
              </a:spcBef>
            </a:pPr>
            <a:r>
              <a:rPr sz="2400" spc="-5" dirty="0">
                <a:latin typeface="Calibri"/>
                <a:cs typeface="Calibri"/>
              </a:rPr>
              <a:t>“Conflicts between </a:t>
            </a:r>
            <a:r>
              <a:rPr sz="2400" spc="-20" dirty="0">
                <a:latin typeface="Calibri"/>
                <a:cs typeface="Calibri"/>
              </a:rPr>
              <a:t>different  </a:t>
            </a:r>
            <a:r>
              <a:rPr sz="2400" spc="-5" dirty="0">
                <a:latin typeface="Calibri"/>
                <a:cs typeface="Calibri"/>
              </a:rPr>
              <a:t>levels </a:t>
            </a:r>
            <a:r>
              <a:rPr sz="2400" dirty="0">
                <a:latin typeface="Calibri"/>
                <a:cs typeface="Calibri"/>
              </a:rPr>
              <a:t>within </a:t>
            </a:r>
            <a:r>
              <a:rPr sz="2400" spc="-5" dirty="0">
                <a:latin typeface="Calibri"/>
                <a:cs typeface="Calibri"/>
              </a:rPr>
              <a:t>the same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channel”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Horizontal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Conflict</a:t>
            </a:r>
            <a:endParaRPr sz="2800">
              <a:latin typeface="Calibri"/>
              <a:cs typeface="Calibri"/>
            </a:endParaRPr>
          </a:p>
          <a:p>
            <a:pPr marL="927100" marR="88265">
              <a:lnSpc>
                <a:spcPts val="2590"/>
              </a:lnSpc>
              <a:spcBef>
                <a:spcPts val="640"/>
              </a:spcBef>
            </a:pPr>
            <a:r>
              <a:rPr sz="2400" spc="-5" dirty="0">
                <a:latin typeface="Calibri"/>
                <a:cs typeface="Calibri"/>
              </a:rPr>
              <a:t>“Conflicts between same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levels  </a:t>
            </a:r>
            <a:r>
              <a:rPr sz="2400" spc="-5" dirty="0">
                <a:latin typeface="Calibri"/>
                <a:cs typeface="Calibri"/>
              </a:rPr>
              <a:t>within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20" dirty="0">
                <a:latin typeface="Calibri"/>
                <a:cs typeface="Calibri"/>
              </a:rPr>
              <a:t>different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channel”</a:t>
            </a:r>
            <a:endParaRPr sz="2400">
              <a:latin typeface="Calibri"/>
              <a:cs typeface="Calibri"/>
            </a:endParaRPr>
          </a:p>
          <a:p>
            <a:pPr marL="927100" marR="172085" lvl="1" indent="-457200">
              <a:lnSpc>
                <a:spcPct val="99700"/>
              </a:lnSpc>
              <a:spcBef>
                <a:spcPts val="28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Multi-Channel </a:t>
            </a:r>
            <a:r>
              <a:rPr sz="2800" spc="-10" dirty="0">
                <a:latin typeface="Calibri"/>
                <a:cs typeface="Calibri"/>
              </a:rPr>
              <a:t>Conflict  </a:t>
            </a:r>
            <a:r>
              <a:rPr sz="2400" spc="-5" dirty="0">
                <a:latin typeface="Calibri"/>
                <a:cs typeface="Calibri"/>
              </a:rPr>
              <a:t>“Conflicts </a:t>
            </a:r>
            <a:r>
              <a:rPr sz="2400" dirty="0">
                <a:latin typeface="Calibri"/>
                <a:cs typeface="Calibri"/>
              </a:rPr>
              <a:t>when multiple  channels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5" dirty="0">
                <a:latin typeface="Calibri"/>
                <a:cs typeface="Calibri"/>
              </a:rPr>
              <a:t>employed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</a:t>
            </a:r>
            <a:endParaRPr sz="2400">
              <a:latin typeface="Calibri"/>
              <a:cs typeface="Calibri"/>
            </a:endParaRPr>
          </a:p>
          <a:p>
            <a:pPr marL="927100">
              <a:lnSpc>
                <a:spcPts val="2590"/>
              </a:lnSpc>
            </a:pPr>
            <a:r>
              <a:rPr sz="2400" spc="-5" dirty="0">
                <a:latin typeface="Calibri"/>
                <a:cs typeface="Calibri"/>
              </a:rPr>
              <a:t>sell </a:t>
            </a:r>
            <a:r>
              <a:rPr sz="2400" spc="-10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same</a:t>
            </a:r>
            <a:r>
              <a:rPr sz="2400" spc="-15" dirty="0">
                <a:latin typeface="Calibri"/>
                <a:cs typeface="Calibri"/>
              </a:rPr>
              <a:t> market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019800" y="2159507"/>
            <a:ext cx="1488948" cy="10530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15228" y="2154935"/>
            <a:ext cx="1498600" cy="1062355"/>
          </a:xfrm>
          <a:custGeom>
            <a:avLst/>
            <a:gdLst/>
            <a:ahLst/>
            <a:cxnLst/>
            <a:rect l="l" t="t" r="r" b="b"/>
            <a:pathLst>
              <a:path w="1498600" h="1062355">
                <a:moveTo>
                  <a:pt x="0" y="1062227"/>
                </a:moveTo>
                <a:lnTo>
                  <a:pt x="1498092" y="1062227"/>
                </a:lnTo>
                <a:lnTo>
                  <a:pt x="1498092" y="0"/>
                </a:lnTo>
                <a:lnTo>
                  <a:pt x="0" y="0"/>
                </a:lnTo>
                <a:lnTo>
                  <a:pt x="0" y="106222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95F2B2D-416D-4780-A7E9-BFF75B44F7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125" y="40562"/>
            <a:ext cx="1161071" cy="126609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0" marR="5080" indent="-1097915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CONFLICT, </a:t>
            </a:r>
            <a:r>
              <a:rPr spc="-30" dirty="0"/>
              <a:t>COOPERATION </a:t>
            </a:r>
            <a:r>
              <a:rPr dirty="0"/>
              <a:t>&amp;  </a:t>
            </a:r>
            <a:r>
              <a:rPr spc="-10" dirty="0"/>
              <a:t>COMPETITION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4000500"/>
            <a:ext cx="342900" cy="419100"/>
          </a:xfrm>
          <a:custGeom>
            <a:avLst/>
            <a:gdLst/>
            <a:ahLst/>
            <a:cxnLst/>
            <a:rect l="l" t="t" r="r" b="b"/>
            <a:pathLst>
              <a:path w="342900" h="419100">
                <a:moveTo>
                  <a:pt x="0" y="419100"/>
                </a:moveTo>
                <a:lnTo>
                  <a:pt x="342900" y="419100"/>
                </a:lnTo>
                <a:lnTo>
                  <a:pt x="3429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92D05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1002791"/>
            <a:ext cx="533400" cy="1511935"/>
          </a:xfrm>
          <a:custGeom>
            <a:avLst/>
            <a:gdLst/>
            <a:ahLst/>
            <a:cxnLst/>
            <a:rect l="l" t="t" r="r" b="b"/>
            <a:pathLst>
              <a:path w="533400" h="1511935">
                <a:moveTo>
                  <a:pt x="0" y="1511808"/>
                </a:moveTo>
                <a:lnTo>
                  <a:pt x="533400" y="1511808"/>
                </a:lnTo>
                <a:lnTo>
                  <a:pt x="533400" y="0"/>
                </a:lnTo>
                <a:lnTo>
                  <a:pt x="0" y="0"/>
                </a:lnTo>
                <a:lnTo>
                  <a:pt x="0" y="1511808"/>
                </a:lnTo>
                <a:close/>
              </a:path>
            </a:pathLst>
          </a:custGeom>
          <a:solidFill>
            <a:srgbClr val="00AFEF">
              <a:alpha val="6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6200"/>
            <a:ext cx="304800" cy="1447800"/>
          </a:xfrm>
          <a:custGeom>
            <a:avLst/>
            <a:gdLst/>
            <a:ahLst/>
            <a:cxnLst/>
            <a:rect l="l" t="t" r="r" b="b"/>
            <a:pathLst>
              <a:path w="304800" h="1447800">
                <a:moveTo>
                  <a:pt x="0" y="1447800"/>
                </a:moveTo>
                <a:lnTo>
                  <a:pt x="304800" y="1447800"/>
                </a:lnTo>
                <a:lnTo>
                  <a:pt x="3048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6096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609600"/>
                </a:moveTo>
                <a:lnTo>
                  <a:pt x="533400" y="609600"/>
                </a:lnTo>
                <a:lnTo>
                  <a:pt x="533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92D050">
              <a:alpha val="4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0574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00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900" y="2286000"/>
            <a:ext cx="342900" cy="800100"/>
          </a:xfrm>
          <a:custGeom>
            <a:avLst/>
            <a:gdLst/>
            <a:ahLst/>
            <a:cxnLst/>
            <a:rect l="l" t="t" r="r" b="b"/>
            <a:pathLst>
              <a:path w="342900" h="800100">
                <a:moveTo>
                  <a:pt x="0" y="800100"/>
                </a:moveTo>
                <a:lnTo>
                  <a:pt x="342900" y="800100"/>
                </a:lnTo>
                <a:lnTo>
                  <a:pt x="342900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92D050">
              <a:alpha val="7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3276600"/>
            <a:ext cx="363220" cy="1447800"/>
          </a:xfrm>
          <a:custGeom>
            <a:avLst/>
            <a:gdLst/>
            <a:ahLst/>
            <a:cxnLst/>
            <a:rect l="l" t="t" r="r" b="b"/>
            <a:pathLst>
              <a:path w="363220" h="1447800">
                <a:moveTo>
                  <a:pt x="0" y="1447800"/>
                </a:moveTo>
                <a:lnTo>
                  <a:pt x="362712" y="1447800"/>
                </a:lnTo>
                <a:lnTo>
                  <a:pt x="362712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4267200"/>
            <a:ext cx="609600" cy="685800"/>
          </a:xfrm>
          <a:custGeom>
            <a:avLst/>
            <a:gdLst/>
            <a:ahLst/>
            <a:cxnLst/>
            <a:rect l="l" t="t" r="r" b="b"/>
            <a:pathLst>
              <a:path w="609600" h="685800">
                <a:moveTo>
                  <a:pt x="0" y="685800"/>
                </a:moveTo>
                <a:lnTo>
                  <a:pt x="609600" y="685800"/>
                </a:lnTo>
                <a:lnTo>
                  <a:pt x="609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800600"/>
            <a:ext cx="419100" cy="1066800"/>
          </a:xfrm>
          <a:custGeom>
            <a:avLst/>
            <a:gdLst/>
            <a:ahLst/>
            <a:cxnLst/>
            <a:rect l="l" t="t" r="r" b="b"/>
            <a:pathLst>
              <a:path w="419100" h="1066800">
                <a:moveTo>
                  <a:pt x="0" y="1066800"/>
                </a:moveTo>
                <a:lnTo>
                  <a:pt x="419100" y="1066800"/>
                </a:lnTo>
                <a:lnTo>
                  <a:pt x="4191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00AFEF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0311" y="5410200"/>
            <a:ext cx="399415" cy="1219200"/>
          </a:xfrm>
          <a:custGeom>
            <a:avLst/>
            <a:gdLst/>
            <a:ahLst/>
            <a:cxnLst/>
            <a:rect l="l" t="t" r="r" b="b"/>
            <a:pathLst>
              <a:path w="399415" h="1219200">
                <a:moveTo>
                  <a:pt x="0" y="1219200"/>
                </a:moveTo>
                <a:lnTo>
                  <a:pt x="399288" y="1219200"/>
                </a:lnTo>
                <a:lnTo>
                  <a:pt x="399288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92D050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0311" y="2686811"/>
            <a:ext cx="551815" cy="970915"/>
          </a:xfrm>
          <a:custGeom>
            <a:avLst/>
            <a:gdLst/>
            <a:ahLst/>
            <a:cxnLst/>
            <a:rect l="l" t="t" r="r" b="b"/>
            <a:pathLst>
              <a:path w="551815" h="970914">
                <a:moveTo>
                  <a:pt x="0" y="970788"/>
                </a:moveTo>
                <a:lnTo>
                  <a:pt x="551688" y="970788"/>
                </a:lnTo>
                <a:lnTo>
                  <a:pt x="551688" y="0"/>
                </a:lnTo>
                <a:lnTo>
                  <a:pt x="0" y="0"/>
                </a:lnTo>
                <a:lnTo>
                  <a:pt x="0" y="970788"/>
                </a:lnTo>
                <a:close/>
              </a:path>
            </a:pathLst>
          </a:custGeom>
          <a:solidFill>
            <a:srgbClr val="00AFEF">
              <a:alpha val="160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172199"/>
            <a:ext cx="515620" cy="685800"/>
          </a:xfrm>
          <a:custGeom>
            <a:avLst/>
            <a:gdLst/>
            <a:ahLst/>
            <a:cxnLst/>
            <a:rect l="l" t="t" r="r" b="b"/>
            <a:pathLst>
              <a:path w="515620" h="685800">
                <a:moveTo>
                  <a:pt x="0" y="685799"/>
                </a:moveTo>
                <a:lnTo>
                  <a:pt x="515112" y="685799"/>
                </a:lnTo>
                <a:lnTo>
                  <a:pt x="515112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FFFF00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290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674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290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674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339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5339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5339" y="6096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40891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83208" y="76200"/>
            <a:ext cx="170815" cy="189230"/>
          </a:xfrm>
          <a:custGeom>
            <a:avLst/>
            <a:gdLst/>
            <a:ahLst/>
            <a:cxnLst/>
            <a:rect l="l" t="t" r="r" b="b"/>
            <a:pathLst>
              <a:path w="170815" h="189229">
                <a:moveTo>
                  <a:pt x="0" y="188975"/>
                </a:moveTo>
                <a:lnTo>
                  <a:pt x="170687" y="188975"/>
                </a:lnTo>
                <a:lnTo>
                  <a:pt x="170687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0891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75447" y="2426207"/>
            <a:ext cx="10668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75447" y="2426207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75447" y="3505200"/>
            <a:ext cx="106680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75447" y="35052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9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75447" y="4572000"/>
            <a:ext cx="1066800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75447" y="45720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0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9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75447" y="1371600"/>
            <a:ext cx="10668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75447" y="13716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75447" y="5638800"/>
            <a:ext cx="1069848" cy="7589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75447" y="5638800"/>
            <a:ext cx="1069975" cy="759460"/>
          </a:xfrm>
          <a:custGeom>
            <a:avLst/>
            <a:gdLst/>
            <a:ahLst/>
            <a:cxnLst/>
            <a:rect l="l" t="t" r="r" b="b"/>
            <a:pathLst>
              <a:path w="1069975" h="759460">
                <a:moveTo>
                  <a:pt x="0" y="126491"/>
                </a:moveTo>
                <a:lnTo>
                  <a:pt x="9941" y="77254"/>
                </a:lnTo>
                <a:lnTo>
                  <a:pt x="37052" y="37047"/>
                </a:lnTo>
                <a:lnTo>
                  <a:pt x="77259" y="9939"/>
                </a:lnTo>
                <a:lnTo>
                  <a:pt x="126492" y="0"/>
                </a:lnTo>
                <a:lnTo>
                  <a:pt x="943355" y="0"/>
                </a:lnTo>
                <a:lnTo>
                  <a:pt x="992588" y="9939"/>
                </a:lnTo>
                <a:lnTo>
                  <a:pt x="1032795" y="37047"/>
                </a:lnTo>
                <a:lnTo>
                  <a:pt x="1059906" y="77254"/>
                </a:lnTo>
                <a:lnTo>
                  <a:pt x="1069848" y="126491"/>
                </a:lnTo>
                <a:lnTo>
                  <a:pt x="1069848" y="632460"/>
                </a:lnTo>
                <a:lnTo>
                  <a:pt x="1059906" y="681697"/>
                </a:lnTo>
                <a:lnTo>
                  <a:pt x="1032795" y="721904"/>
                </a:lnTo>
                <a:lnTo>
                  <a:pt x="992588" y="749012"/>
                </a:lnTo>
                <a:lnTo>
                  <a:pt x="943355" y="758952"/>
                </a:lnTo>
                <a:lnTo>
                  <a:pt x="126492" y="758952"/>
                </a:lnTo>
                <a:lnTo>
                  <a:pt x="77259" y="749012"/>
                </a:lnTo>
                <a:lnTo>
                  <a:pt x="37052" y="721904"/>
                </a:lnTo>
                <a:lnTo>
                  <a:pt x="9941" y="681697"/>
                </a:lnTo>
                <a:lnTo>
                  <a:pt x="0" y="632460"/>
                </a:lnTo>
                <a:lnTo>
                  <a:pt x="0" y="1264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41653" y="2210561"/>
            <a:ext cx="3168650" cy="1597660"/>
          </a:xfrm>
          <a:custGeom>
            <a:avLst/>
            <a:gdLst/>
            <a:ahLst/>
            <a:cxnLst/>
            <a:rect l="l" t="t" r="r" b="b"/>
            <a:pathLst>
              <a:path w="3168650" h="1597660">
                <a:moveTo>
                  <a:pt x="3168396" y="0"/>
                </a:moveTo>
                <a:lnTo>
                  <a:pt x="266192" y="0"/>
                </a:lnTo>
                <a:lnTo>
                  <a:pt x="218343" y="4286"/>
                </a:lnTo>
                <a:lnTo>
                  <a:pt x="173308" y="16647"/>
                </a:lnTo>
                <a:lnTo>
                  <a:pt x="131839" y="36331"/>
                </a:lnTo>
                <a:lnTo>
                  <a:pt x="94687" y="62587"/>
                </a:lnTo>
                <a:lnTo>
                  <a:pt x="62604" y="94666"/>
                </a:lnTo>
                <a:lnTo>
                  <a:pt x="36342" y="131816"/>
                </a:lnTo>
                <a:lnTo>
                  <a:pt x="16653" y="173287"/>
                </a:lnTo>
                <a:lnTo>
                  <a:pt x="4288" y="218329"/>
                </a:lnTo>
                <a:lnTo>
                  <a:pt x="0" y="266191"/>
                </a:lnTo>
                <a:lnTo>
                  <a:pt x="0" y="1597152"/>
                </a:lnTo>
                <a:lnTo>
                  <a:pt x="3168396" y="1597152"/>
                </a:lnTo>
                <a:lnTo>
                  <a:pt x="3168396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41653" y="2210561"/>
            <a:ext cx="3168650" cy="1597660"/>
          </a:xfrm>
          <a:custGeom>
            <a:avLst/>
            <a:gdLst/>
            <a:ahLst/>
            <a:cxnLst/>
            <a:rect l="l" t="t" r="r" b="b"/>
            <a:pathLst>
              <a:path w="3168650" h="1597660">
                <a:moveTo>
                  <a:pt x="0" y="1597152"/>
                </a:moveTo>
                <a:lnTo>
                  <a:pt x="0" y="266191"/>
                </a:lnTo>
                <a:lnTo>
                  <a:pt x="4288" y="218329"/>
                </a:lnTo>
                <a:lnTo>
                  <a:pt x="16653" y="173287"/>
                </a:lnTo>
                <a:lnTo>
                  <a:pt x="36342" y="131816"/>
                </a:lnTo>
                <a:lnTo>
                  <a:pt x="62604" y="94666"/>
                </a:lnTo>
                <a:lnTo>
                  <a:pt x="94687" y="62587"/>
                </a:lnTo>
                <a:lnTo>
                  <a:pt x="131839" y="36331"/>
                </a:lnTo>
                <a:lnTo>
                  <a:pt x="173308" y="16647"/>
                </a:lnTo>
                <a:lnTo>
                  <a:pt x="218343" y="4286"/>
                </a:lnTo>
                <a:lnTo>
                  <a:pt x="266192" y="0"/>
                </a:lnTo>
                <a:lnTo>
                  <a:pt x="3168396" y="0"/>
                </a:lnTo>
                <a:lnTo>
                  <a:pt x="3168396" y="1597152"/>
                </a:lnTo>
                <a:lnTo>
                  <a:pt x="0" y="159715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401317" y="2613151"/>
            <a:ext cx="24549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Goal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Incompatibility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210050" y="2210561"/>
            <a:ext cx="3169920" cy="1597660"/>
          </a:xfrm>
          <a:custGeom>
            <a:avLst/>
            <a:gdLst/>
            <a:ahLst/>
            <a:cxnLst/>
            <a:rect l="l" t="t" r="r" b="b"/>
            <a:pathLst>
              <a:path w="3169920" h="1597660">
                <a:moveTo>
                  <a:pt x="2903728" y="0"/>
                </a:moveTo>
                <a:lnTo>
                  <a:pt x="0" y="0"/>
                </a:lnTo>
                <a:lnTo>
                  <a:pt x="0" y="1597152"/>
                </a:lnTo>
                <a:lnTo>
                  <a:pt x="3169920" y="1597152"/>
                </a:lnTo>
                <a:lnTo>
                  <a:pt x="3169920" y="266191"/>
                </a:lnTo>
                <a:lnTo>
                  <a:pt x="3165633" y="218329"/>
                </a:lnTo>
                <a:lnTo>
                  <a:pt x="3153272" y="173287"/>
                </a:lnTo>
                <a:lnTo>
                  <a:pt x="3133588" y="131816"/>
                </a:lnTo>
                <a:lnTo>
                  <a:pt x="3107332" y="94666"/>
                </a:lnTo>
                <a:lnTo>
                  <a:pt x="3075253" y="62587"/>
                </a:lnTo>
                <a:lnTo>
                  <a:pt x="3038103" y="36331"/>
                </a:lnTo>
                <a:lnTo>
                  <a:pt x="2996632" y="16647"/>
                </a:lnTo>
                <a:lnTo>
                  <a:pt x="2951590" y="4286"/>
                </a:lnTo>
                <a:lnTo>
                  <a:pt x="2903728" y="0"/>
                </a:lnTo>
                <a:close/>
              </a:path>
            </a:pathLst>
          </a:custGeom>
          <a:solidFill>
            <a:srgbClr val="46D7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210050" y="2210561"/>
            <a:ext cx="3169920" cy="1597660"/>
          </a:xfrm>
          <a:custGeom>
            <a:avLst/>
            <a:gdLst/>
            <a:ahLst/>
            <a:cxnLst/>
            <a:rect l="l" t="t" r="r" b="b"/>
            <a:pathLst>
              <a:path w="3169920" h="1597660">
                <a:moveTo>
                  <a:pt x="0" y="0"/>
                </a:moveTo>
                <a:lnTo>
                  <a:pt x="2903728" y="0"/>
                </a:lnTo>
                <a:lnTo>
                  <a:pt x="2951590" y="4286"/>
                </a:lnTo>
                <a:lnTo>
                  <a:pt x="2996632" y="16647"/>
                </a:lnTo>
                <a:lnTo>
                  <a:pt x="3038103" y="36331"/>
                </a:lnTo>
                <a:lnTo>
                  <a:pt x="3075253" y="62587"/>
                </a:lnTo>
                <a:lnTo>
                  <a:pt x="3107332" y="94666"/>
                </a:lnTo>
                <a:lnTo>
                  <a:pt x="3133588" y="131816"/>
                </a:lnTo>
                <a:lnTo>
                  <a:pt x="3153272" y="173287"/>
                </a:lnTo>
                <a:lnTo>
                  <a:pt x="3165633" y="218329"/>
                </a:lnTo>
                <a:lnTo>
                  <a:pt x="3169920" y="266191"/>
                </a:lnTo>
                <a:lnTo>
                  <a:pt x="3169920" y="1597152"/>
                </a:lnTo>
                <a:lnTo>
                  <a:pt x="0" y="1597152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377054" y="2619882"/>
            <a:ext cx="28365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Unclear Roles &amp;</a:t>
            </a:r>
            <a:r>
              <a:rPr sz="20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Rights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041653" y="3807714"/>
            <a:ext cx="3168650" cy="1598930"/>
          </a:xfrm>
          <a:custGeom>
            <a:avLst/>
            <a:gdLst/>
            <a:ahLst/>
            <a:cxnLst/>
            <a:rect l="l" t="t" r="r" b="b"/>
            <a:pathLst>
              <a:path w="3168650" h="1598929">
                <a:moveTo>
                  <a:pt x="3168396" y="0"/>
                </a:moveTo>
                <a:lnTo>
                  <a:pt x="0" y="0"/>
                </a:lnTo>
                <a:lnTo>
                  <a:pt x="0" y="1332230"/>
                </a:lnTo>
                <a:lnTo>
                  <a:pt x="4292" y="1380134"/>
                </a:lnTo>
                <a:lnTo>
                  <a:pt x="16669" y="1425217"/>
                </a:lnTo>
                <a:lnTo>
                  <a:pt x="36377" y="1466727"/>
                </a:lnTo>
                <a:lnTo>
                  <a:pt x="62664" y="1503913"/>
                </a:lnTo>
                <a:lnTo>
                  <a:pt x="94777" y="1536024"/>
                </a:lnTo>
                <a:lnTo>
                  <a:pt x="131965" y="1562306"/>
                </a:lnTo>
                <a:lnTo>
                  <a:pt x="173474" y="1582010"/>
                </a:lnTo>
                <a:lnTo>
                  <a:pt x="218551" y="1594384"/>
                </a:lnTo>
                <a:lnTo>
                  <a:pt x="266446" y="1598676"/>
                </a:lnTo>
                <a:lnTo>
                  <a:pt x="3168396" y="1598676"/>
                </a:lnTo>
                <a:lnTo>
                  <a:pt x="3168396" y="0"/>
                </a:lnTo>
                <a:close/>
              </a:path>
            </a:pathLst>
          </a:custGeom>
          <a:solidFill>
            <a:srgbClr val="ACE9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41653" y="3807714"/>
            <a:ext cx="3168650" cy="1598930"/>
          </a:xfrm>
          <a:custGeom>
            <a:avLst/>
            <a:gdLst/>
            <a:ahLst/>
            <a:cxnLst/>
            <a:rect l="l" t="t" r="r" b="b"/>
            <a:pathLst>
              <a:path w="3168650" h="1598929">
                <a:moveTo>
                  <a:pt x="3168396" y="1598676"/>
                </a:moveTo>
                <a:lnTo>
                  <a:pt x="266446" y="1598676"/>
                </a:lnTo>
                <a:lnTo>
                  <a:pt x="218551" y="1594384"/>
                </a:lnTo>
                <a:lnTo>
                  <a:pt x="173474" y="1582010"/>
                </a:lnTo>
                <a:lnTo>
                  <a:pt x="131965" y="1562306"/>
                </a:lnTo>
                <a:lnTo>
                  <a:pt x="94777" y="1536024"/>
                </a:lnTo>
                <a:lnTo>
                  <a:pt x="62664" y="1503913"/>
                </a:lnTo>
                <a:lnTo>
                  <a:pt x="36377" y="1466727"/>
                </a:lnTo>
                <a:lnTo>
                  <a:pt x="16669" y="1425217"/>
                </a:lnTo>
                <a:lnTo>
                  <a:pt x="4292" y="1380134"/>
                </a:lnTo>
                <a:lnTo>
                  <a:pt x="0" y="1332230"/>
                </a:lnTo>
                <a:lnTo>
                  <a:pt x="0" y="0"/>
                </a:lnTo>
                <a:lnTo>
                  <a:pt x="3168396" y="0"/>
                </a:lnTo>
                <a:lnTo>
                  <a:pt x="3168396" y="1598676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773173" y="4485588"/>
            <a:ext cx="1706245" cy="595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4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Differences</a:t>
            </a:r>
            <a:r>
              <a:rPr sz="20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endParaRPr sz="2000">
              <a:latin typeface="Arial"/>
              <a:cs typeface="Arial"/>
            </a:endParaRPr>
          </a:p>
          <a:p>
            <a:pPr marL="123825">
              <a:lnSpc>
                <a:spcPts val="2240"/>
              </a:lnSpc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Perceptions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211573" y="3807714"/>
            <a:ext cx="3168650" cy="1598930"/>
          </a:xfrm>
          <a:custGeom>
            <a:avLst/>
            <a:gdLst/>
            <a:ahLst/>
            <a:cxnLst/>
            <a:rect l="l" t="t" r="r" b="b"/>
            <a:pathLst>
              <a:path w="3168650" h="1598929">
                <a:moveTo>
                  <a:pt x="3168396" y="0"/>
                </a:moveTo>
                <a:lnTo>
                  <a:pt x="0" y="0"/>
                </a:lnTo>
                <a:lnTo>
                  <a:pt x="0" y="1598676"/>
                </a:lnTo>
                <a:lnTo>
                  <a:pt x="2901950" y="1598676"/>
                </a:lnTo>
                <a:lnTo>
                  <a:pt x="2949854" y="1594384"/>
                </a:lnTo>
                <a:lnTo>
                  <a:pt x="2994937" y="1582010"/>
                </a:lnTo>
                <a:lnTo>
                  <a:pt x="3036447" y="1562306"/>
                </a:lnTo>
                <a:lnTo>
                  <a:pt x="3073633" y="1536024"/>
                </a:lnTo>
                <a:lnTo>
                  <a:pt x="3105744" y="1503913"/>
                </a:lnTo>
                <a:lnTo>
                  <a:pt x="3132026" y="1466727"/>
                </a:lnTo>
                <a:lnTo>
                  <a:pt x="3151730" y="1425217"/>
                </a:lnTo>
                <a:lnTo>
                  <a:pt x="3164104" y="1380134"/>
                </a:lnTo>
                <a:lnTo>
                  <a:pt x="3168396" y="1332230"/>
                </a:lnTo>
                <a:lnTo>
                  <a:pt x="3168396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211573" y="3807714"/>
            <a:ext cx="3168650" cy="1598930"/>
          </a:xfrm>
          <a:custGeom>
            <a:avLst/>
            <a:gdLst/>
            <a:ahLst/>
            <a:cxnLst/>
            <a:rect l="l" t="t" r="r" b="b"/>
            <a:pathLst>
              <a:path w="3168650" h="1598929">
                <a:moveTo>
                  <a:pt x="3168396" y="0"/>
                </a:moveTo>
                <a:lnTo>
                  <a:pt x="3168396" y="1332230"/>
                </a:lnTo>
                <a:lnTo>
                  <a:pt x="3164104" y="1380134"/>
                </a:lnTo>
                <a:lnTo>
                  <a:pt x="3151730" y="1425217"/>
                </a:lnTo>
                <a:lnTo>
                  <a:pt x="3132026" y="1466727"/>
                </a:lnTo>
                <a:lnTo>
                  <a:pt x="3105744" y="1503913"/>
                </a:lnTo>
                <a:lnTo>
                  <a:pt x="3073633" y="1536024"/>
                </a:lnTo>
                <a:lnTo>
                  <a:pt x="3036447" y="1562306"/>
                </a:lnTo>
                <a:lnTo>
                  <a:pt x="2994937" y="1582010"/>
                </a:lnTo>
                <a:lnTo>
                  <a:pt x="2949854" y="1594384"/>
                </a:lnTo>
                <a:lnTo>
                  <a:pt x="2901950" y="1598676"/>
                </a:lnTo>
                <a:lnTo>
                  <a:pt x="0" y="1598676"/>
                </a:lnTo>
                <a:lnTo>
                  <a:pt x="0" y="0"/>
                </a:lnTo>
                <a:lnTo>
                  <a:pt x="3168396" y="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553839" y="4354448"/>
            <a:ext cx="2482850" cy="8572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indent="13970" algn="ctr">
              <a:lnSpc>
                <a:spcPct val="86200"/>
              </a:lnSpc>
              <a:spcBef>
                <a:spcPts val="434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Intermediaries’ 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Dependence On</a:t>
            </a:r>
            <a:r>
              <a:rPr sz="2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The  Manufacturer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260597" y="3408426"/>
            <a:ext cx="1900555" cy="800100"/>
          </a:xfrm>
          <a:custGeom>
            <a:avLst/>
            <a:gdLst/>
            <a:ahLst/>
            <a:cxnLst/>
            <a:rect l="l" t="t" r="r" b="b"/>
            <a:pathLst>
              <a:path w="1900554" h="800100">
                <a:moveTo>
                  <a:pt x="1767077" y="0"/>
                </a:moveTo>
                <a:lnTo>
                  <a:pt x="133350" y="0"/>
                </a:lnTo>
                <a:lnTo>
                  <a:pt x="91196" y="6797"/>
                </a:lnTo>
                <a:lnTo>
                  <a:pt x="54589" y="25725"/>
                </a:lnTo>
                <a:lnTo>
                  <a:pt x="25725" y="54589"/>
                </a:lnTo>
                <a:lnTo>
                  <a:pt x="6797" y="91196"/>
                </a:lnTo>
                <a:lnTo>
                  <a:pt x="0" y="133350"/>
                </a:lnTo>
                <a:lnTo>
                  <a:pt x="0" y="666750"/>
                </a:lnTo>
                <a:lnTo>
                  <a:pt x="6797" y="708903"/>
                </a:lnTo>
                <a:lnTo>
                  <a:pt x="25725" y="745510"/>
                </a:lnTo>
                <a:lnTo>
                  <a:pt x="54589" y="774374"/>
                </a:lnTo>
                <a:lnTo>
                  <a:pt x="91196" y="793302"/>
                </a:lnTo>
                <a:lnTo>
                  <a:pt x="133350" y="800100"/>
                </a:lnTo>
                <a:lnTo>
                  <a:pt x="1767077" y="800100"/>
                </a:lnTo>
                <a:lnTo>
                  <a:pt x="1809231" y="793302"/>
                </a:lnTo>
                <a:lnTo>
                  <a:pt x="1845838" y="774374"/>
                </a:lnTo>
                <a:lnTo>
                  <a:pt x="1874702" y="745510"/>
                </a:lnTo>
                <a:lnTo>
                  <a:pt x="1893630" y="708903"/>
                </a:lnTo>
                <a:lnTo>
                  <a:pt x="1900427" y="666750"/>
                </a:lnTo>
                <a:lnTo>
                  <a:pt x="1900427" y="133350"/>
                </a:lnTo>
                <a:lnTo>
                  <a:pt x="1893630" y="91196"/>
                </a:lnTo>
                <a:lnTo>
                  <a:pt x="1874702" y="54589"/>
                </a:lnTo>
                <a:lnTo>
                  <a:pt x="1845838" y="25725"/>
                </a:lnTo>
                <a:lnTo>
                  <a:pt x="1809231" y="6797"/>
                </a:lnTo>
                <a:lnTo>
                  <a:pt x="1767077" y="0"/>
                </a:lnTo>
                <a:close/>
              </a:path>
            </a:pathLst>
          </a:custGeom>
          <a:solidFill>
            <a:srgbClr val="D0E2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60597" y="3408426"/>
            <a:ext cx="1900555" cy="800100"/>
          </a:xfrm>
          <a:custGeom>
            <a:avLst/>
            <a:gdLst/>
            <a:ahLst/>
            <a:cxnLst/>
            <a:rect l="l" t="t" r="r" b="b"/>
            <a:pathLst>
              <a:path w="1900554" h="800100">
                <a:moveTo>
                  <a:pt x="0" y="133350"/>
                </a:moveTo>
                <a:lnTo>
                  <a:pt x="6797" y="91196"/>
                </a:lnTo>
                <a:lnTo>
                  <a:pt x="25725" y="54589"/>
                </a:lnTo>
                <a:lnTo>
                  <a:pt x="54589" y="25725"/>
                </a:lnTo>
                <a:lnTo>
                  <a:pt x="91196" y="6797"/>
                </a:lnTo>
                <a:lnTo>
                  <a:pt x="133350" y="0"/>
                </a:lnTo>
                <a:lnTo>
                  <a:pt x="1767077" y="0"/>
                </a:lnTo>
                <a:lnTo>
                  <a:pt x="1809231" y="6797"/>
                </a:lnTo>
                <a:lnTo>
                  <a:pt x="1845838" y="25725"/>
                </a:lnTo>
                <a:lnTo>
                  <a:pt x="1874702" y="54589"/>
                </a:lnTo>
                <a:lnTo>
                  <a:pt x="1893630" y="91196"/>
                </a:lnTo>
                <a:lnTo>
                  <a:pt x="1900427" y="133350"/>
                </a:lnTo>
                <a:lnTo>
                  <a:pt x="1900427" y="666750"/>
                </a:lnTo>
                <a:lnTo>
                  <a:pt x="1893630" y="708903"/>
                </a:lnTo>
                <a:lnTo>
                  <a:pt x="1874702" y="745510"/>
                </a:lnTo>
                <a:lnTo>
                  <a:pt x="1845838" y="774374"/>
                </a:lnTo>
                <a:lnTo>
                  <a:pt x="1809231" y="793302"/>
                </a:lnTo>
                <a:lnTo>
                  <a:pt x="1767077" y="800100"/>
                </a:lnTo>
                <a:lnTo>
                  <a:pt x="133350" y="800100"/>
                </a:lnTo>
                <a:lnTo>
                  <a:pt x="91196" y="793302"/>
                </a:lnTo>
                <a:lnTo>
                  <a:pt x="54589" y="774374"/>
                </a:lnTo>
                <a:lnTo>
                  <a:pt x="25725" y="745510"/>
                </a:lnTo>
                <a:lnTo>
                  <a:pt x="6797" y="708903"/>
                </a:lnTo>
                <a:lnTo>
                  <a:pt x="0" y="666750"/>
                </a:lnTo>
                <a:lnTo>
                  <a:pt x="0" y="13335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3746753" y="3472434"/>
            <a:ext cx="925830" cy="611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05"/>
              </a:lnSpc>
              <a:spcBef>
                <a:spcPts val="105"/>
              </a:spcBef>
            </a:pPr>
            <a:r>
              <a:rPr sz="2000" b="1" spc="-5" dirty="0">
                <a:latin typeface="Calibri"/>
                <a:cs typeface="Calibri"/>
              </a:rPr>
              <a:t>Cause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endParaRPr sz="2000">
              <a:latin typeface="Calibri"/>
              <a:cs typeface="Calibri"/>
            </a:endParaRPr>
          </a:p>
          <a:p>
            <a:pPr marL="59690">
              <a:lnSpc>
                <a:spcPts val="2305"/>
              </a:lnSpc>
            </a:pPr>
            <a:r>
              <a:rPr sz="2000" b="1" spc="-5" dirty="0">
                <a:latin typeface="Calibri"/>
                <a:cs typeface="Calibri"/>
              </a:rPr>
              <a:t>Conflict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B957DBEC-130A-4F27-A98F-9A3840A883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125" y="40562"/>
            <a:ext cx="1161071" cy="126609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0" marR="5080" indent="-1097915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CONFLICT, </a:t>
            </a:r>
            <a:r>
              <a:rPr spc="-30" dirty="0"/>
              <a:t>COOPERATION </a:t>
            </a:r>
            <a:r>
              <a:rPr dirty="0"/>
              <a:t>&amp;  </a:t>
            </a:r>
            <a:r>
              <a:rPr spc="-10" dirty="0"/>
              <a:t>COMPETITION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4000500"/>
            <a:ext cx="342900" cy="419100"/>
          </a:xfrm>
          <a:custGeom>
            <a:avLst/>
            <a:gdLst/>
            <a:ahLst/>
            <a:cxnLst/>
            <a:rect l="l" t="t" r="r" b="b"/>
            <a:pathLst>
              <a:path w="342900" h="419100">
                <a:moveTo>
                  <a:pt x="0" y="419100"/>
                </a:moveTo>
                <a:lnTo>
                  <a:pt x="342900" y="419100"/>
                </a:lnTo>
                <a:lnTo>
                  <a:pt x="3429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92D05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1002791"/>
            <a:ext cx="533400" cy="1511935"/>
          </a:xfrm>
          <a:custGeom>
            <a:avLst/>
            <a:gdLst/>
            <a:ahLst/>
            <a:cxnLst/>
            <a:rect l="l" t="t" r="r" b="b"/>
            <a:pathLst>
              <a:path w="533400" h="1511935">
                <a:moveTo>
                  <a:pt x="0" y="1511808"/>
                </a:moveTo>
                <a:lnTo>
                  <a:pt x="533400" y="1511808"/>
                </a:lnTo>
                <a:lnTo>
                  <a:pt x="533400" y="0"/>
                </a:lnTo>
                <a:lnTo>
                  <a:pt x="0" y="0"/>
                </a:lnTo>
                <a:lnTo>
                  <a:pt x="0" y="1511808"/>
                </a:lnTo>
                <a:close/>
              </a:path>
            </a:pathLst>
          </a:custGeom>
          <a:solidFill>
            <a:srgbClr val="00AFEF">
              <a:alpha val="6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6200"/>
            <a:ext cx="304800" cy="1447800"/>
          </a:xfrm>
          <a:custGeom>
            <a:avLst/>
            <a:gdLst/>
            <a:ahLst/>
            <a:cxnLst/>
            <a:rect l="l" t="t" r="r" b="b"/>
            <a:pathLst>
              <a:path w="304800" h="1447800">
                <a:moveTo>
                  <a:pt x="0" y="1447800"/>
                </a:moveTo>
                <a:lnTo>
                  <a:pt x="304800" y="1447800"/>
                </a:lnTo>
                <a:lnTo>
                  <a:pt x="3048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6096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609600"/>
                </a:moveTo>
                <a:lnTo>
                  <a:pt x="533400" y="609600"/>
                </a:lnTo>
                <a:lnTo>
                  <a:pt x="533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92D050">
              <a:alpha val="4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0574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00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900" y="2286000"/>
            <a:ext cx="342900" cy="800100"/>
          </a:xfrm>
          <a:custGeom>
            <a:avLst/>
            <a:gdLst/>
            <a:ahLst/>
            <a:cxnLst/>
            <a:rect l="l" t="t" r="r" b="b"/>
            <a:pathLst>
              <a:path w="342900" h="800100">
                <a:moveTo>
                  <a:pt x="0" y="800100"/>
                </a:moveTo>
                <a:lnTo>
                  <a:pt x="342900" y="800100"/>
                </a:lnTo>
                <a:lnTo>
                  <a:pt x="342900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92D050">
              <a:alpha val="7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3276600"/>
            <a:ext cx="363220" cy="1447800"/>
          </a:xfrm>
          <a:custGeom>
            <a:avLst/>
            <a:gdLst/>
            <a:ahLst/>
            <a:cxnLst/>
            <a:rect l="l" t="t" r="r" b="b"/>
            <a:pathLst>
              <a:path w="363220" h="1447800">
                <a:moveTo>
                  <a:pt x="0" y="1447800"/>
                </a:moveTo>
                <a:lnTo>
                  <a:pt x="362712" y="1447800"/>
                </a:lnTo>
                <a:lnTo>
                  <a:pt x="362712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4267200"/>
            <a:ext cx="609600" cy="685800"/>
          </a:xfrm>
          <a:custGeom>
            <a:avLst/>
            <a:gdLst/>
            <a:ahLst/>
            <a:cxnLst/>
            <a:rect l="l" t="t" r="r" b="b"/>
            <a:pathLst>
              <a:path w="609600" h="685800">
                <a:moveTo>
                  <a:pt x="0" y="685800"/>
                </a:moveTo>
                <a:lnTo>
                  <a:pt x="609600" y="685800"/>
                </a:lnTo>
                <a:lnTo>
                  <a:pt x="609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800600"/>
            <a:ext cx="419100" cy="1066800"/>
          </a:xfrm>
          <a:custGeom>
            <a:avLst/>
            <a:gdLst/>
            <a:ahLst/>
            <a:cxnLst/>
            <a:rect l="l" t="t" r="r" b="b"/>
            <a:pathLst>
              <a:path w="419100" h="1066800">
                <a:moveTo>
                  <a:pt x="0" y="1066800"/>
                </a:moveTo>
                <a:lnTo>
                  <a:pt x="419100" y="1066800"/>
                </a:lnTo>
                <a:lnTo>
                  <a:pt x="4191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00AFEF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0311" y="5410200"/>
            <a:ext cx="399415" cy="1219200"/>
          </a:xfrm>
          <a:custGeom>
            <a:avLst/>
            <a:gdLst/>
            <a:ahLst/>
            <a:cxnLst/>
            <a:rect l="l" t="t" r="r" b="b"/>
            <a:pathLst>
              <a:path w="399415" h="1219200">
                <a:moveTo>
                  <a:pt x="0" y="1219200"/>
                </a:moveTo>
                <a:lnTo>
                  <a:pt x="399288" y="1219200"/>
                </a:lnTo>
                <a:lnTo>
                  <a:pt x="399288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92D050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0311" y="2686811"/>
            <a:ext cx="551815" cy="970915"/>
          </a:xfrm>
          <a:custGeom>
            <a:avLst/>
            <a:gdLst/>
            <a:ahLst/>
            <a:cxnLst/>
            <a:rect l="l" t="t" r="r" b="b"/>
            <a:pathLst>
              <a:path w="551815" h="970914">
                <a:moveTo>
                  <a:pt x="0" y="970788"/>
                </a:moveTo>
                <a:lnTo>
                  <a:pt x="551688" y="970788"/>
                </a:lnTo>
                <a:lnTo>
                  <a:pt x="551688" y="0"/>
                </a:lnTo>
                <a:lnTo>
                  <a:pt x="0" y="0"/>
                </a:lnTo>
                <a:lnTo>
                  <a:pt x="0" y="970788"/>
                </a:lnTo>
                <a:close/>
              </a:path>
            </a:pathLst>
          </a:custGeom>
          <a:solidFill>
            <a:srgbClr val="00AFEF">
              <a:alpha val="160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172199"/>
            <a:ext cx="515620" cy="685800"/>
          </a:xfrm>
          <a:custGeom>
            <a:avLst/>
            <a:gdLst/>
            <a:ahLst/>
            <a:cxnLst/>
            <a:rect l="l" t="t" r="r" b="b"/>
            <a:pathLst>
              <a:path w="515620" h="685800">
                <a:moveTo>
                  <a:pt x="0" y="685799"/>
                </a:moveTo>
                <a:lnTo>
                  <a:pt x="515112" y="685799"/>
                </a:lnTo>
                <a:lnTo>
                  <a:pt x="515112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FFFF00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290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674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290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674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339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5339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5339" y="6096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40891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83208" y="76200"/>
            <a:ext cx="170815" cy="189230"/>
          </a:xfrm>
          <a:custGeom>
            <a:avLst/>
            <a:gdLst/>
            <a:ahLst/>
            <a:cxnLst/>
            <a:rect l="l" t="t" r="r" b="b"/>
            <a:pathLst>
              <a:path w="170815" h="189229">
                <a:moveTo>
                  <a:pt x="0" y="188975"/>
                </a:moveTo>
                <a:lnTo>
                  <a:pt x="170687" y="188975"/>
                </a:lnTo>
                <a:lnTo>
                  <a:pt x="170687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0891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75447" y="2426207"/>
            <a:ext cx="10668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75447" y="2426207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75447" y="3505200"/>
            <a:ext cx="106680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75447" y="35052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9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75447" y="4572000"/>
            <a:ext cx="1066800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75447" y="45720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0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9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75447" y="1371600"/>
            <a:ext cx="10668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75447" y="13716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75447" y="5638800"/>
            <a:ext cx="1069848" cy="7589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75447" y="5638800"/>
            <a:ext cx="1069975" cy="759460"/>
          </a:xfrm>
          <a:custGeom>
            <a:avLst/>
            <a:gdLst/>
            <a:ahLst/>
            <a:cxnLst/>
            <a:rect l="l" t="t" r="r" b="b"/>
            <a:pathLst>
              <a:path w="1069975" h="759460">
                <a:moveTo>
                  <a:pt x="0" y="126491"/>
                </a:moveTo>
                <a:lnTo>
                  <a:pt x="9941" y="77254"/>
                </a:lnTo>
                <a:lnTo>
                  <a:pt x="37052" y="37047"/>
                </a:lnTo>
                <a:lnTo>
                  <a:pt x="77259" y="9939"/>
                </a:lnTo>
                <a:lnTo>
                  <a:pt x="126492" y="0"/>
                </a:lnTo>
                <a:lnTo>
                  <a:pt x="943355" y="0"/>
                </a:lnTo>
                <a:lnTo>
                  <a:pt x="992588" y="9939"/>
                </a:lnTo>
                <a:lnTo>
                  <a:pt x="1032795" y="37047"/>
                </a:lnTo>
                <a:lnTo>
                  <a:pt x="1059906" y="77254"/>
                </a:lnTo>
                <a:lnTo>
                  <a:pt x="1069848" y="126491"/>
                </a:lnTo>
                <a:lnTo>
                  <a:pt x="1069848" y="632460"/>
                </a:lnTo>
                <a:lnTo>
                  <a:pt x="1059906" y="681697"/>
                </a:lnTo>
                <a:lnTo>
                  <a:pt x="1032795" y="721904"/>
                </a:lnTo>
                <a:lnTo>
                  <a:pt x="992588" y="749012"/>
                </a:lnTo>
                <a:lnTo>
                  <a:pt x="943355" y="758952"/>
                </a:lnTo>
                <a:lnTo>
                  <a:pt x="126492" y="758952"/>
                </a:lnTo>
                <a:lnTo>
                  <a:pt x="77259" y="749012"/>
                </a:lnTo>
                <a:lnTo>
                  <a:pt x="37052" y="721904"/>
                </a:lnTo>
                <a:lnTo>
                  <a:pt x="9941" y="681697"/>
                </a:lnTo>
                <a:lnTo>
                  <a:pt x="0" y="632460"/>
                </a:lnTo>
                <a:lnTo>
                  <a:pt x="0" y="1264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80643" y="1506226"/>
            <a:ext cx="5072380" cy="317817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3200" b="1" dirty="0">
                <a:latin typeface="Calibri"/>
                <a:cs typeface="Calibri"/>
              </a:rPr>
              <a:t>Managing </a:t>
            </a:r>
            <a:r>
              <a:rPr sz="3200" b="1" spc="-5" dirty="0">
                <a:latin typeface="Calibri"/>
                <a:cs typeface="Calibri"/>
              </a:rPr>
              <a:t>channel</a:t>
            </a:r>
            <a:r>
              <a:rPr sz="3200" b="1" spc="-14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conflicts:</a:t>
            </a:r>
            <a:endParaRPr sz="3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Strategic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Justification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Dual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Compensation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Superordinate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Goals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Employee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Exchange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Joint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Membership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DAA8206-8242-43EE-8BD3-95EDFA3823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125" y="40562"/>
            <a:ext cx="1161071" cy="126609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0" marR="5080" indent="-1097915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CONFLICT, </a:t>
            </a:r>
            <a:r>
              <a:rPr spc="-30" dirty="0"/>
              <a:t>COOPERATION </a:t>
            </a:r>
            <a:r>
              <a:rPr dirty="0"/>
              <a:t>&amp;  </a:t>
            </a:r>
            <a:r>
              <a:rPr spc="-10" dirty="0"/>
              <a:t>COMPETITION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4000500"/>
            <a:ext cx="342900" cy="419100"/>
          </a:xfrm>
          <a:custGeom>
            <a:avLst/>
            <a:gdLst/>
            <a:ahLst/>
            <a:cxnLst/>
            <a:rect l="l" t="t" r="r" b="b"/>
            <a:pathLst>
              <a:path w="342900" h="419100">
                <a:moveTo>
                  <a:pt x="0" y="419100"/>
                </a:moveTo>
                <a:lnTo>
                  <a:pt x="342900" y="419100"/>
                </a:lnTo>
                <a:lnTo>
                  <a:pt x="3429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92D05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1002791"/>
            <a:ext cx="533400" cy="1511935"/>
          </a:xfrm>
          <a:custGeom>
            <a:avLst/>
            <a:gdLst/>
            <a:ahLst/>
            <a:cxnLst/>
            <a:rect l="l" t="t" r="r" b="b"/>
            <a:pathLst>
              <a:path w="533400" h="1511935">
                <a:moveTo>
                  <a:pt x="0" y="1511808"/>
                </a:moveTo>
                <a:lnTo>
                  <a:pt x="533400" y="1511808"/>
                </a:lnTo>
                <a:lnTo>
                  <a:pt x="533400" y="0"/>
                </a:lnTo>
                <a:lnTo>
                  <a:pt x="0" y="0"/>
                </a:lnTo>
                <a:lnTo>
                  <a:pt x="0" y="1511808"/>
                </a:lnTo>
                <a:close/>
              </a:path>
            </a:pathLst>
          </a:custGeom>
          <a:solidFill>
            <a:srgbClr val="00AFEF">
              <a:alpha val="6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6200"/>
            <a:ext cx="304800" cy="1447800"/>
          </a:xfrm>
          <a:custGeom>
            <a:avLst/>
            <a:gdLst/>
            <a:ahLst/>
            <a:cxnLst/>
            <a:rect l="l" t="t" r="r" b="b"/>
            <a:pathLst>
              <a:path w="304800" h="1447800">
                <a:moveTo>
                  <a:pt x="0" y="1447800"/>
                </a:moveTo>
                <a:lnTo>
                  <a:pt x="304800" y="1447800"/>
                </a:lnTo>
                <a:lnTo>
                  <a:pt x="3048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6096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609600"/>
                </a:moveTo>
                <a:lnTo>
                  <a:pt x="533400" y="609600"/>
                </a:lnTo>
                <a:lnTo>
                  <a:pt x="533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92D050">
              <a:alpha val="4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0574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00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900" y="2286000"/>
            <a:ext cx="342900" cy="800100"/>
          </a:xfrm>
          <a:custGeom>
            <a:avLst/>
            <a:gdLst/>
            <a:ahLst/>
            <a:cxnLst/>
            <a:rect l="l" t="t" r="r" b="b"/>
            <a:pathLst>
              <a:path w="342900" h="800100">
                <a:moveTo>
                  <a:pt x="0" y="800100"/>
                </a:moveTo>
                <a:lnTo>
                  <a:pt x="342900" y="800100"/>
                </a:lnTo>
                <a:lnTo>
                  <a:pt x="342900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92D050">
              <a:alpha val="7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3276600"/>
            <a:ext cx="363220" cy="1447800"/>
          </a:xfrm>
          <a:custGeom>
            <a:avLst/>
            <a:gdLst/>
            <a:ahLst/>
            <a:cxnLst/>
            <a:rect l="l" t="t" r="r" b="b"/>
            <a:pathLst>
              <a:path w="363220" h="1447800">
                <a:moveTo>
                  <a:pt x="0" y="1447800"/>
                </a:moveTo>
                <a:lnTo>
                  <a:pt x="362712" y="1447800"/>
                </a:lnTo>
                <a:lnTo>
                  <a:pt x="362712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4267200"/>
            <a:ext cx="609600" cy="685800"/>
          </a:xfrm>
          <a:custGeom>
            <a:avLst/>
            <a:gdLst/>
            <a:ahLst/>
            <a:cxnLst/>
            <a:rect l="l" t="t" r="r" b="b"/>
            <a:pathLst>
              <a:path w="609600" h="685800">
                <a:moveTo>
                  <a:pt x="0" y="685800"/>
                </a:moveTo>
                <a:lnTo>
                  <a:pt x="609600" y="685800"/>
                </a:lnTo>
                <a:lnTo>
                  <a:pt x="609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800600"/>
            <a:ext cx="419100" cy="1066800"/>
          </a:xfrm>
          <a:custGeom>
            <a:avLst/>
            <a:gdLst/>
            <a:ahLst/>
            <a:cxnLst/>
            <a:rect l="l" t="t" r="r" b="b"/>
            <a:pathLst>
              <a:path w="419100" h="1066800">
                <a:moveTo>
                  <a:pt x="0" y="1066800"/>
                </a:moveTo>
                <a:lnTo>
                  <a:pt x="419100" y="1066800"/>
                </a:lnTo>
                <a:lnTo>
                  <a:pt x="4191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00AFEF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0311" y="5410200"/>
            <a:ext cx="399415" cy="1219200"/>
          </a:xfrm>
          <a:custGeom>
            <a:avLst/>
            <a:gdLst/>
            <a:ahLst/>
            <a:cxnLst/>
            <a:rect l="l" t="t" r="r" b="b"/>
            <a:pathLst>
              <a:path w="399415" h="1219200">
                <a:moveTo>
                  <a:pt x="0" y="1219200"/>
                </a:moveTo>
                <a:lnTo>
                  <a:pt x="399288" y="1219200"/>
                </a:lnTo>
                <a:lnTo>
                  <a:pt x="399288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92D050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0311" y="2686811"/>
            <a:ext cx="551815" cy="970915"/>
          </a:xfrm>
          <a:custGeom>
            <a:avLst/>
            <a:gdLst/>
            <a:ahLst/>
            <a:cxnLst/>
            <a:rect l="l" t="t" r="r" b="b"/>
            <a:pathLst>
              <a:path w="551815" h="970914">
                <a:moveTo>
                  <a:pt x="0" y="970788"/>
                </a:moveTo>
                <a:lnTo>
                  <a:pt x="551688" y="970788"/>
                </a:lnTo>
                <a:lnTo>
                  <a:pt x="551688" y="0"/>
                </a:lnTo>
                <a:lnTo>
                  <a:pt x="0" y="0"/>
                </a:lnTo>
                <a:lnTo>
                  <a:pt x="0" y="970788"/>
                </a:lnTo>
                <a:close/>
              </a:path>
            </a:pathLst>
          </a:custGeom>
          <a:solidFill>
            <a:srgbClr val="00AFEF">
              <a:alpha val="160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172199"/>
            <a:ext cx="515620" cy="685800"/>
          </a:xfrm>
          <a:custGeom>
            <a:avLst/>
            <a:gdLst/>
            <a:ahLst/>
            <a:cxnLst/>
            <a:rect l="l" t="t" r="r" b="b"/>
            <a:pathLst>
              <a:path w="515620" h="685800">
                <a:moveTo>
                  <a:pt x="0" y="685799"/>
                </a:moveTo>
                <a:lnTo>
                  <a:pt x="515112" y="685799"/>
                </a:lnTo>
                <a:lnTo>
                  <a:pt x="515112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FFFF00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290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674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290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674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339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5339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5339" y="6096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40891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83208" y="76200"/>
            <a:ext cx="170815" cy="189230"/>
          </a:xfrm>
          <a:custGeom>
            <a:avLst/>
            <a:gdLst/>
            <a:ahLst/>
            <a:cxnLst/>
            <a:rect l="l" t="t" r="r" b="b"/>
            <a:pathLst>
              <a:path w="170815" h="189229">
                <a:moveTo>
                  <a:pt x="0" y="188975"/>
                </a:moveTo>
                <a:lnTo>
                  <a:pt x="170687" y="188975"/>
                </a:lnTo>
                <a:lnTo>
                  <a:pt x="170687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0891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75447" y="2426207"/>
            <a:ext cx="10668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75447" y="2426207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75447" y="3505200"/>
            <a:ext cx="106680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75447" y="35052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9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75447" y="4572000"/>
            <a:ext cx="1066800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75447" y="45720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0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9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75447" y="1371600"/>
            <a:ext cx="10668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75447" y="13716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75447" y="5638800"/>
            <a:ext cx="1069848" cy="7589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75447" y="5638800"/>
            <a:ext cx="1069975" cy="759460"/>
          </a:xfrm>
          <a:custGeom>
            <a:avLst/>
            <a:gdLst/>
            <a:ahLst/>
            <a:cxnLst/>
            <a:rect l="l" t="t" r="r" b="b"/>
            <a:pathLst>
              <a:path w="1069975" h="759460">
                <a:moveTo>
                  <a:pt x="0" y="126491"/>
                </a:moveTo>
                <a:lnTo>
                  <a:pt x="9941" y="77254"/>
                </a:lnTo>
                <a:lnTo>
                  <a:pt x="37052" y="37047"/>
                </a:lnTo>
                <a:lnTo>
                  <a:pt x="77259" y="9939"/>
                </a:lnTo>
                <a:lnTo>
                  <a:pt x="126492" y="0"/>
                </a:lnTo>
                <a:lnTo>
                  <a:pt x="943355" y="0"/>
                </a:lnTo>
                <a:lnTo>
                  <a:pt x="992588" y="9939"/>
                </a:lnTo>
                <a:lnTo>
                  <a:pt x="1032795" y="37047"/>
                </a:lnTo>
                <a:lnTo>
                  <a:pt x="1059906" y="77254"/>
                </a:lnTo>
                <a:lnTo>
                  <a:pt x="1069848" y="126491"/>
                </a:lnTo>
                <a:lnTo>
                  <a:pt x="1069848" y="632460"/>
                </a:lnTo>
                <a:lnTo>
                  <a:pt x="1059906" y="681697"/>
                </a:lnTo>
                <a:lnTo>
                  <a:pt x="1032795" y="721904"/>
                </a:lnTo>
                <a:lnTo>
                  <a:pt x="992588" y="749012"/>
                </a:lnTo>
                <a:lnTo>
                  <a:pt x="943355" y="758952"/>
                </a:lnTo>
                <a:lnTo>
                  <a:pt x="126492" y="758952"/>
                </a:lnTo>
                <a:lnTo>
                  <a:pt x="77259" y="749012"/>
                </a:lnTo>
                <a:lnTo>
                  <a:pt x="37052" y="721904"/>
                </a:lnTo>
                <a:lnTo>
                  <a:pt x="9941" y="681697"/>
                </a:lnTo>
                <a:lnTo>
                  <a:pt x="0" y="632460"/>
                </a:lnTo>
                <a:lnTo>
                  <a:pt x="0" y="1264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67943" y="1513529"/>
            <a:ext cx="6296660" cy="456120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368300" indent="-343535">
              <a:lnSpc>
                <a:spcPct val="100000"/>
              </a:lnSpc>
              <a:spcBef>
                <a:spcPts val="850"/>
              </a:spcBef>
              <a:buFont typeface="Arial"/>
              <a:buChar char="•"/>
              <a:tabLst>
                <a:tab pos="367665" algn="l"/>
                <a:tab pos="368935" algn="l"/>
              </a:tabLst>
            </a:pPr>
            <a:r>
              <a:rPr sz="3000" b="1" spc="-5" dirty="0">
                <a:latin typeface="Calibri"/>
                <a:cs typeface="Calibri"/>
              </a:rPr>
              <a:t>Managing channel</a:t>
            </a:r>
            <a:r>
              <a:rPr sz="3000" b="1" spc="-20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conflicts:</a:t>
            </a:r>
            <a:endParaRPr sz="3000">
              <a:latin typeface="Calibri"/>
              <a:cs typeface="Calibri"/>
            </a:endParaRPr>
          </a:p>
          <a:p>
            <a:pPr marL="768985" lvl="1" indent="-287020">
              <a:lnSpc>
                <a:spcPct val="100000"/>
              </a:lnSpc>
              <a:spcBef>
                <a:spcPts val="655"/>
              </a:spcBef>
              <a:buFont typeface="Arial"/>
              <a:buChar char="–"/>
              <a:tabLst>
                <a:tab pos="769620" algn="l"/>
              </a:tabLst>
            </a:pPr>
            <a:r>
              <a:rPr sz="2600" spc="-10" dirty="0">
                <a:latin typeface="Calibri"/>
                <a:cs typeface="Calibri"/>
              </a:rPr>
              <a:t>Co-optation</a:t>
            </a:r>
            <a:endParaRPr sz="2600">
              <a:latin typeface="Calibri"/>
              <a:cs typeface="Calibri"/>
            </a:endParaRPr>
          </a:p>
          <a:p>
            <a:pPr marL="939800" marR="154305">
              <a:lnSpc>
                <a:spcPct val="100000"/>
              </a:lnSpc>
              <a:spcBef>
                <a:spcPts val="555"/>
              </a:spcBef>
            </a:pPr>
            <a:r>
              <a:rPr sz="2200" spc="-20" dirty="0">
                <a:latin typeface="Calibri"/>
                <a:cs typeface="Calibri"/>
              </a:rPr>
              <a:t>“an effort </a:t>
            </a:r>
            <a:r>
              <a:rPr sz="2200" spc="-10" dirty="0">
                <a:latin typeface="Calibri"/>
                <a:cs typeface="Calibri"/>
              </a:rPr>
              <a:t>by </a:t>
            </a:r>
            <a:r>
              <a:rPr sz="2200" spc="-5" dirty="0">
                <a:latin typeface="Calibri"/>
                <a:cs typeface="Calibri"/>
              </a:rPr>
              <a:t>one </a:t>
            </a:r>
            <a:r>
              <a:rPr sz="2200" spc="-10" dirty="0">
                <a:latin typeface="Calibri"/>
                <a:cs typeface="Calibri"/>
              </a:rPr>
              <a:t>organization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win the  support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leaders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the another </a:t>
            </a:r>
            <a:r>
              <a:rPr sz="2200" spc="-10" dirty="0">
                <a:latin typeface="Calibri"/>
                <a:cs typeface="Calibri"/>
              </a:rPr>
              <a:t>by  </a:t>
            </a:r>
            <a:r>
              <a:rPr sz="2200" spc="-5" dirty="0">
                <a:latin typeface="Calibri"/>
                <a:cs typeface="Calibri"/>
              </a:rPr>
              <a:t>including them in </a:t>
            </a:r>
            <a:r>
              <a:rPr sz="2200" dirty="0">
                <a:latin typeface="Calibri"/>
                <a:cs typeface="Calibri"/>
              </a:rPr>
              <a:t>advisory </a:t>
            </a:r>
            <a:r>
              <a:rPr sz="2200" spc="-10" dirty="0">
                <a:latin typeface="Calibri"/>
                <a:cs typeface="Calibri"/>
              </a:rPr>
              <a:t>councils, </a:t>
            </a:r>
            <a:r>
              <a:rPr sz="2200" spc="-15" dirty="0">
                <a:latin typeface="Calibri"/>
                <a:cs typeface="Calibri"/>
              </a:rPr>
              <a:t>BoD,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45" dirty="0">
                <a:latin typeface="Calibri"/>
                <a:cs typeface="Calibri"/>
              </a:rPr>
              <a:t>etc.”</a:t>
            </a:r>
            <a:endParaRPr sz="2200">
              <a:latin typeface="Calibri"/>
              <a:cs typeface="Calibri"/>
            </a:endParaRPr>
          </a:p>
          <a:p>
            <a:pPr marL="768985" lvl="1" indent="-287020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769620" algn="l"/>
              </a:tabLst>
            </a:pPr>
            <a:r>
              <a:rPr sz="2600" spc="-5" dirty="0">
                <a:latin typeface="Calibri"/>
                <a:cs typeface="Calibri"/>
              </a:rPr>
              <a:t>Diplomacy</a:t>
            </a:r>
            <a:endParaRPr sz="2600">
              <a:latin typeface="Calibri"/>
              <a:cs typeface="Calibri"/>
            </a:endParaRPr>
          </a:p>
          <a:p>
            <a:pPr marL="939800">
              <a:lnSpc>
                <a:spcPct val="100000"/>
              </a:lnSpc>
              <a:spcBef>
                <a:spcPts val="555"/>
              </a:spcBef>
            </a:pPr>
            <a:r>
              <a:rPr sz="2200" spc="-10" dirty="0">
                <a:latin typeface="Calibri"/>
                <a:cs typeface="Calibri"/>
              </a:rPr>
              <a:t>“process </a:t>
            </a:r>
            <a:r>
              <a:rPr sz="2200" spc="-5" dirty="0">
                <a:latin typeface="Calibri"/>
                <a:cs typeface="Calibri"/>
              </a:rPr>
              <a:t>when each side sends a </a:t>
            </a:r>
            <a:r>
              <a:rPr sz="2200" spc="-10" dirty="0">
                <a:latin typeface="Calibri"/>
                <a:cs typeface="Calibri"/>
              </a:rPr>
              <a:t>person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endParaRPr sz="2200">
              <a:latin typeface="Calibri"/>
              <a:cs typeface="Calibri"/>
            </a:endParaRPr>
          </a:p>
          <a:p>
            <a:pPr marL="939800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group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meet it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counterparts.”</a:t>
            </a:r>
            <a:endParaRPr sz="2200">
              <a:latin typeface="Calibri"/>
              <a:cs typeface="Calibri"/>
            </a:endParaRPr>
          </a:p>
          <a:p>
            <a:pPr marL="768985" lvl="1" indent="-287020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769620" algn="l"/>
              </a:tabLst>
            </a:pPr>
            <a:r>
              <a:rPr sz="2600" dirty="0">
                <a:latin typeface="Calibri"/>
                <a:cs typeface="Calibri"/>
              </a:rPr>
              <a:t>Mediation</a:t>
            </a:r>
            <a:endParaRPr sz="2600">
              <a:latin typeface="Calibri"/>
              <a:cs typeface="Calibri"/>
            </a:endParaRPr>
          </a:p>
          <a:p>
            <a:pPr marL="939800" marR="43180">
              <a:lnSpc>
                <a:spcPct val="100000"/>
              </a:lnSpc>
              <a:spcBef>
                <a:spcPts val="555"/>
              </a:spcBef>
            </a:pPr>
            <a:r>
              <a:rPr sz="2200" spc="-10" dirty="0">
                <a:latin typeface="Calibri"/>
                <a:cs typeface="Calibri"/>
              </a:rPr>
              <a:t>“process that </a:t>
            </a:r>
            <a:r>
              <a:rPr sz="2200" spc="-5" dirty="0">
                <a:latin typeface="Calibri"/>
                <a:cs typeface="Calibri"/>
              </a:rPr>
              <a:t>relies on another </a:t>
            </a:r>
            <a:r>
              <a:rPr sz="2200" spc="-20" dirty="0">
                <a:latin typeface="Calibri"/>
                <a:cs typeface="Calibri"/>
              </a:rPr>
              <a:t>3</a:t>
            </a:r>
            <a:r>
              <a:rPr sz="2175" spc="-30" baseline="24904" dirty="0">
                <a:latin typeface="Calibri"/>
                <a:cs typeface="Calibri"/>
              </a:rPr>
              <a:t>rd </a:t>
            </a:r>
            <a:r>
              <a:rPr sz="2200" spc="-10" dirty="0">
                <a:latin typeface="Calibri"/>
                <a:cs typeface="Calibri"/>
              </a:rPr>
              <a:t>party skilled  </a:t>
            </a:r>
            <a:r>
              <a:rPr sz="2200" spc="-5" dirty="0">
                <a:latin typeface="Calibri"/>
                <a:cs typeface="Calibri"/>
              </a:rPr>
              <a:t>in </a:t>
            </a:r>
            <a:r>
              <a:rPr sz="2200" spc="-10" dirty="0">
                <a:latin typeface="Calibri"/>
                <a:cs typeface="Calibri"/>
              </a:rPr>
              <a:t>conciliatin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5" dirty="0">
                <a:latin typeface="Calibri"/>
                <a:cs typeface="Calibri"/>
              </a:rPr>
              <a:t>two </a:t>
            </a:r>
            <a:r>
              <a:rPr sz="2200" spc="-10" dirty="0">
                <a:latin typeface="Calibri"/>
                <a:cs typeface="Calibri"/>
              </a:rPr>
              <a:t>parties’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interest”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9C783C1-0243-4BCD-AE65-43E7F50EB8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125" y="40562"/>
            <a:ext cx="1161071" cy="126609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0" marR="5080" indent="-1097915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CONFLICT, </a:t>
            </a:r>
            <a:r>
              <a:rPr spc="-30" dirty="0"/>
              <a:t>COOPERATION </a:t>
            </a:r>
            <a:r>
              <a:rPr dirty="0"/>
              <a:t>&amp;  </a:t>
            </a:r>
            <a:r>
              <a:rPr spc="-10" dirty="0"/>
              <a:t>COMPETITION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4000500"/>
            <a:ext cx="342900" cy="419100"/>
          </a:xfrm>
          <a:custGeom>
            <a:avLst/>
            <a:gdLst/>
            <a:ahLst/>
            <a:cxnLst/>
            <a:rect l="l" t="t" r="r" b="b"/>
            <a:pathLst>
              <a:path w="342900" h="419100">
                <a:moveTo>
                  <a:pt x="0" y="419100"/>
                </a:moveTo>
                <a:lnTo>
                  <a:pt x="342900" y="419100"/>
                </a:lnTo>
                <a:lnTo>
                  <a:pt x="3429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92D05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1002791"/>
            <a:ext cx="533400" cy="1511935"/>
          </a:xfrm>
          <a:custGeom>
            <a:avLst/>
            <a:gdLst/>
            <a:ahLst/>
            <a:cxnLst/>
            <a:rect l="l" t="t" r="r" b="b"/>
            <a:pathLst>
              <a:path w="533400" h="1511935">
                <a:moveTo>
                  <a:pt x="0" y="1511808"/>
                </a:moveTo>
                <a:lnTo>
                  <a:pt x="533400" y="1511808"/>
                </a:lnTo>
                <a:lnTo>
                  <a:pt x="533400" y="0"/>
                </a:lnTo>
                <a:lnTo>
                  <a:pt x="0" y="0"/>
                </a:lnTo>
                <a:lnTo>
                  <a:pt x="0" y="1511808"/>
                </a:lnTo>
                <a:close/>
              </a:path>
            </a:pathLst>
          </a:custGeom>
          <a:solidFill>
            <a:srgbClr val="00AFEF">
              <a:alpha val="6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6200"/>
            <a:ext cx="304800" cy="1447800"/>
          </a:xfrm>
          <a:custGeom>
            <a:avLst/>
            <a:gdLst/>
            <a:ahLst/>
            <a:cxnLst/>
            <a:rect l="l" t="t" r="r" b="b"/>
            <a:pathLst>
              <a:path w="304800" h="1447800">
                <a:moveTo>
                  <a:pt x="0" y="1447800"/>
                </a:moveTo>
                <a:lnTo>
                  <a:pt x="304800" y="1447800"/>
                </a:lnTo>
                <a:lnTo>
                  <a:pt x="3048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6096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609600"/>
                </a:moveTo>
                <a:lnTo>
                  <a:pt x="533400" y="609600"/>
                </a:lnTo>
                <a:lnTo>
                  <a:pt x="533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92D050">
              <a:alpha val="4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0574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00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900" y="2286000"/>
            <a:ext cx="342900" cy="800100"/>
          </a:xfrm>
          <a:custGeom>
            <a:avLst/>
            <a:gdLst/>
            <a:ahLst/>
            <a:cxnLst/>
            <a:rect l="l" t="t" r="r" b="b"/>
            <a:pathLst>
              <a:path w="342900" h="800100">
                <a:moveTo>
                  <a:pt x="0" y="800100"/>
                </a:moveTo>
                <a:lnTo>
                  <a:pt x="342900" y="800100"/>
                </a:lnTo>
                <a:lnTo>
                  <a:pt x="342900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92D050">
              <a:alpha val="7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3276600"/>
            <a:ext cx="363220" cy="1447800"/>
          </a:xfrm>
          <a:custGeom>
            <a:avLst/>
            <a:gdLst/>
            <a:ahLst/>
            <a:cxnLst/>
            <a:rect l="l" t="t" r="r" b="b"/>
            <a:pathLst>
              <a:path w="363220" h="1447800">
                <a:moveTo>
                  <a:pt x="0" y="1447800"/>
                </a:moveTo>
                <a:lnTo>
                  <a:pt x="362712" y="1447800"/>
                </a:lnTo>
                <a:lnTo>
                  <a:pt x="362712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4267200"/>
            <a:ext cx="609600" cy="685800"/>
          </a:xfrm>
          <a:custGeom>
            <a:avLst/>
            <a:gdLst/>
            <a:ahLst/>
            <a:cxnLst/>
            <a:rect l="l" t="t" r="r" b="b"/>
            <a:pathLst>
              <a:path w="609600" h="685800">
                <a:moveTo>
                  <a:pt x="0" y="685800"/>
                </a:moveTo>
                <a:lnTo>
                  <a:pt x="609600" y="685800"/>
                </a:lnTo>
                <a:lnTo>
                  <a:pt x="609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800600"/>
            <a:ext cx="419100" cy="1066800"/>
          </a:xfrm>
          <a:custGeom>
            <a:avLst/>
            <a:gdLst/>
            <a:ahLst/>
            <a:cxnLst/>
            <a:rect l="l" t="t" r="r" b="b"/>
            <a:pathLst>
              <a:path w="419100" h="1066800">
                <a:moveTo>
                  <a:pt x="0" y="1066800"/>
                </a:moveTo>
                <a:lnTo>
                  <a:pt x="419100" y="1066800"/>
                </a:lnTo>
                <a:lnTo>
                  <a:pt x="4191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00AFEF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0311" y="5410200"/>
            <a:ext cx="399415" cy="1219200"/>
          </a:xfrm>
          <a:custGeom>
            <a:avLst/>
            <a:gdLst/>
            <a:ahLst/>
            <a:cxnLst/>
            <a:rect l="l" t="t" r="r" b="b"/>
            <a:pathLst>
              <a:path w="399415" h="1219200">
                <a:moveTo>
                  <a:pt x="0" y="1219200"/>
                </a:moveTo>
                <a:lnTo>
                  <a:pt x="399288" y="1219200"/>
                </a:lnTo>
                <a:lnTo>
                  <a:pt x="399288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92D050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0311" y="2686811"/>
            <a:ext cx="551815" cy="970915"/>
          </a:xfrm>
          <a:custGeom>
            <a:avLst/>
            <a:gdLst/>
            <a:ahLst/>
            <a:cxnLst/>
            <a:rect l="l" t="t" r="r" b="b"/>
            <a:pathLst>
              <a:path w="551815" h="970914">
                <a:moveTo>
                  <a:pt x="0" y="970788"/>
                </a:moveTo>
                <a:lnTo>
                  <a:pt x="551688" y="970788"/>
                </a:lnTo>
                <a:lnTo>
                  <a:pt x="551688" y="0"/>
                </a:lnTo>
                <a:lnTo>
                  <a:pt x="0" y="0"/>
                </a:lnTo>
                <a:lnTo>
                  <a:pt x="0" y="970788"/>
                </a:lnTo>
                <a:close/>
              </a:path>
            </a:pathLst>
          </a:custGeom>
          <a:solidFill>
            <a:srgbClr val="00AFEF">
              <a:alpha val="160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172199"/>
            <a:ext cx="515620" cy="685800"/>
          </a:xfrm>
          <a:custGeom>
            <a:avLst/>
            <a:gdLst/>
            <a:ahLst/>
            <a:cxnLst/>
            <a:rect l="l" t="t" r="r" b="b"/>
            <a:pathLst>
              <a:path w="515620" h="685800">
                <a:moveTo>
                  <a:pt x="0" y="685799"/>
                </a:moveTo>
                <a:lnTo>
                  <a:pt x="515112" y="685799"/>
                </a:lnTo>
                <a:lnTo>
                  <a:pt x="515112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FFFF00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290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674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290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674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339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5339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5339" y="6096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40891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83208" y="76200"/>
            <a:ext cx="170815" cy="189230"/>
          </a:xfrm>
          <a:custGeom>
            <a:avLst/>
            <a:gdLst/>
            <a:ahLst/>
            <a:cxnLst/>
            <a:rect l="l" t="t" r="r" b="b"/>
            <a:pathLst>
              <a:path w="170815" h="189229">
                <a:moveTo>
                  <a:pt x="0" y="188975"/>
                </a:moveTo>
                <a:lnTo>
                  <a:pt x="170687" y="188975"/>
                </a:lnTo>
                <a:lnTo>
                  <a:pt x="170687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0891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75447" y="2426207"/>
            <a:ext cx="10668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75447" y="2426207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75447" y="3505200"/>
            <a:ext cx="106680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75447" y="35052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9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75447" y="4572000"/>
            <a:ext cx="1066800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75447" y="45720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0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9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75447" y="1371600"/>
            <a:ext cx="10668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75447" y="13716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75447" y="5638800"/>
            <a:ext cx="1069848" cy="7589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75447" y="5638800"/>
            <a:ext cx="1069975" cy="759460"/>
          </a:xfrm>
          <a:custGeom>
            <a:avLst/>
            <a:gdLst/>
            <a:ahLst/>
            <a:cxnLst/>
            <a:rect l="l" t="t" r="r" b="b"/>
            <a:pathLst>
              <a:path w="1069975" h="759460">
                <a:moveTo>
                  <a:pt x="0" y="126491"/>
                </a:moveTo>
                <a:lnTo>
                  <a:pt x="9941" y="77254"/>
                </a:lnTo>
                <a:lnTo>
                  <a:pt x="37052" y="37047"/>
                </a:lnTo>
                <a:lnTo>
                  <a:pt x="77259" y="9939"/>
                </a:lnTo>
                <a:lnTo>
                  <a:pt x="126492" y="0"/>
                </a:lnTo>
                <a:lnTo>
                  <a:pt x="943355" y="0"/>
                </a:lnTo>
                <a:lnTo>
                  <a:pt x="992588" y="9939"/>
                </a:lnTo>
                <a:lnTo>
                  <a:pt x="1032795" y="37047"/>
                </a:lnTo>
                <a:lnTo>
                  <a:pt x="1059906" y="77254"/>
                </a:lnTo>
                <a:lnTo>
                  <a:pt x="1069848" y="126491"/>
                </a:lnTo>
                <a:lnTo>
                  <a:pt x="1069848" y="632460"/>
                </a:lnTo>
                <a:lnTo>
                  <a:pt x="1059906" y="681697"/>
                </a:lnTo>
                <a:lnTo>
                  <a:pt x="1032795" y="721904"/>
                </a:lnTo>
                <a:lnTo>
                  <a:pt x="992588" y="749012"/>
                </a:lnTo>
                <a:lnTo>
                  <a:pt x="943355" y="758952"/>
                </a:lnTo>
                <a:lnTo>
                  <a:pt x="126492" y="758952"/>
                </a:lnTo>
                <a:lnTo>
                  <a:pt x="77259" y="749012"/>
                </a:lnTo>
                <a:lnTo>
                  <a:pt x="37052" y="721904"/>
                </a:lnTo>
                <a:lnTo>
                  <a:pt x="9941" y="681697"/>
                </a:lnTo>
                <a:lnTo>
                  <a:pt x="0" y="632460"/>
                </a:lnTo>
                <a:lnTo>
                  <a:pt x="0" y="1264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80643" y="1504407"/>
            <a:ext cx="6291580" cy="351917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1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3200" b="1" dirty="0">
                <a:latin typeface="Calibri"/>
                <a:cs typeface="Calibri"/>
              </a:rPr>
              <a:t>Managing </a:t>
            </a:r>
            <a:r>
              <a:rPr sz="3200" b="1" spc="-5" dirty="0">
                <a:latin typeface="Calibri"/>
                <a:cs typeface="Calibri"/>
              </a:rPr>
              <a:t>channel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conflicts:</a:t>
            </a:r>
            <a:endParaRPr sz="3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6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Arbitration</a:t>
            </a:r>
            <a:endParaRPr sz="2600">
              <a:latin typeface="Calibri"/>
              <a:cs typeface="Calibri"/>
            </a:endParaRPr>
          </a:p>
          <a:p>
            <a:pPr marL="927100" marR="5080">
              <a:lnSpc>
                <a:spcPct val="100000"/>
              </a:lnSpc>
              <a:spcBef>
                <a:spcPts val="580"/>
              </a:spcBef>
            </a:pPr>
            <a:r>
              <a:rPr sz="2400" spc="-10" dirty="0">
                <a:latin typeface="Calibri"/>
                <a:cs typeface="Calibri"/>
              </a:rPr>
              <a:t>“</a:t>
            </a:r>
            <a:r>
              <a:rPr sz="2200" spc="-10" dirty="0">
                <a:latin typeface="Calibri"/>
                <a:cs typeface="Calibri"/>
              </a:rPr>
              <a:t>process where two parties agree </a:t>
            </a:r>
            <a:r>
              <a:rPr sz="2200" spc="-15" dirty="0">
                <a:latin typeface="Calibri"/>
                <a:cs typeface="Calibri"/>
              </a:rPr>
              <a:t>to </a:t>
            </a:r>
            <a:r>
              <a:rPr sz="2200" spc="-10" dirty="0">
                <a:latin typeface="Calibri"/>
                <a:cs typeface="Calibri"/>
              </a:rPr>
              <a:t>present  </a:t>
            </a:r>
            <a:r>
              <a:rPr sz="2200" spc="-5" dirty="0">
                <a:latin typeface="Calibri"/>
                <a:cs typeface="Calibri"/>
              </a:rPr>
              <a:t>their </a:t>
            </a:r>
            <a:r>
              <a:rPr sz="2200" spc="-10" dirty="0">
                <a:latin typeface="Calibri"/>
                <a:cs typeface="Calibri"/>
              </a:rPr>
              <a:t>arguments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one </a:t>
            </a:r>
            <a:r>
              <a:rPr sz="2200" dirty="0">
                <a:latin typeface="Calibri"/>
                <a:cs typeface="Calibri"/>
              </a:rPr>
              <a:t>or </a:t>
            </a:r>
            <a:r>
              <a:rPr sz="2200" spc="-10" dirty="0">
                <a:latin typeface="Calibri"/>
                <a:cs typeface="Calibri"/>
              </a:rPr>
              <a:t>more </a:t>
            </a:r>
            <a:r>
              <a:rPr sz="2200" spc="-15" dirty="0">
                <a:latin typeface="Calibri"/>
                <a:cs typeface="Calibri"/>
              </a:rPr>
              <a:t>arbitrators </a:t>
            </a:r>
            <a:r>
              <a:rPr sz="2200" spc="-5" dirty="0">
                <a:latin typeface="Calibri"/>
                <a:cs typeface="Calibri"/>
              </a:rPr>
              <a:t>and  accept their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decision</a:t>
            </a:r>
            <a:r>
              <a:rPr sz="2400" spc="-10" dirty="0">
                <a:latin typeface="Calibri"/>
                <a:cs typeface="Calibri"/>
              </a:rPr>
              <a:t>”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20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15" dirty="0">
                <a:latin typeface="Calibri"/>
                <a:cs typeface="Calibri"/>
              </a:rPr>
              <a:t>Legal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Recourse</a:t>
            </a:r>
            <a:endParaRPr sz="26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580"/>
              </a:spcBef>
            </a:pPr>
            <a:r>
              <a:rPr sz="2400" spc="-10" dirty="0">
                <a:latin typeface="Calibri"/>
                <a:cs typeface="Calibri"/>
              </a:rPr>
              <a:t>“</a:t>
            </a:r>
            <a:r>
              <a:rPr sz="2200" spc="-10" dirty="0">
                <a:latin typeface="Calibri"/>
                <a:cs typeface="Calibri"/>
              </a:rPr>
              <a:t>process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10" dirty="0">
                <a:latin typeface="Calibri"/>
                <a:cs typeface="Calibri"/>
              </a:rPr>
              <a:t>manage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conflict that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involving</a:t>
            </a:r>
            <a:endParaRPr sz="22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law </a:t>
            </a:r>
            <a:r>
              <a:rPr sz="2200" spc="-10" dirty="0">
                <a:latin typeface="Calibri"/>
                <a:cs typeface="Calibri"/>
              </a:rPr>
              <a:t>suits</a:t>
            </a:r>
            <a:r>
              <a:rPr sz="2400" spc="-10" dirty="0">
                <a:latin typeface="Calibri"/>
                <a:cs typeface="Calibri"/>
              </a:rPr>
              <a:t>”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6349C9E-3E54-498F-A46B-16C6A19F88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125" y="40562"/>
            <a:ext cx="1161071" cy="126609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0" marR="5080" indent="-1097915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CONFLICT, </a:t>
            </a:r>
            <a:r>
              <a:rPr spc="-30" dirty="0"/>
              <a:t>COOPERATION </a:t>
            </a:r>
            <a:r>
              <a:rPr dirty="0"/>
              <a:t>&amp;  </a:t>
            </a:r>
            <a:r>
              <a:rPr spc="-10" dirty="0"/>
              <a:t>COMPETITION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4000500"/>
            <a:ext cx="342900" cy="419100"/>
          </a:xfrm>
          <a:custGeom>
            <a:avLst/>
            <a:gdLst/>
            <a:ahLst/>
            <a:cxnLst/>
            <a:rect l="l" t="t" r="r" b="b"/>
            <a:pathLst>
              <a:path w="342900" h="419100">
                <a:moveTo>
                  <a:pt x="0" y="419100"/>
                </a:moveTo>
                <a:lnTo>
                  <a:pt x="342900" y="419100"/>
                </a:lnTo>
                <a:lnTo>
                  <a:pt x="3429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92D05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1002791"/>
            <a:ext cx="533400" cy="1511935"/>
          </a:xfrm>
          <a:custGeom>
            <a:avLst/>
            <a:gdLst/>
            <a:ahLst/>
            <a:cxnLst/>
            <a:rect l="l" t="t" r="r" b="b"/>
            <a:pathLst>
              <a:path w="533400" h="1511935">
                <a:moveTo>
                  <a:pt x="0" y="1511808"/>
                </a:moveTo>
                <a:lnTo>
                  <a:pt x="533400" y="1511808"/>
                </a:lnTo>
                <a:lnTo>
                  <a:pt x="533400" y="0"/>
                </a:lnTo>
                <a:lnTo>
                  <a:pt x="0" y="0"/>
                </a:lnTo>
                <a:lnTo>
                  <a:pt x="0" y="1511808"/>
                </a:lnTo>
                <a:close/>
              </a:path>
            </a:pathLst>
          </a:custGeom>
          <a:solidFill>
            <a:srgbClr val="00AFEF">
              <a:alpha val="6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6200"/>
            <a:ext cx="304800" cy="1447800"/>
          </a:xfrm>
          <a:custGeom>
            <a:avLst/>
            <a:gdLst/>
            <a:ahLst/>
            <a:cxnLst/>
            <a:rect l="l" t="t" r="r" b="b"/>
            <a:pathLst>
              <a:path w="304800" h="1447800">
                <a:moveTo>
                  <a:pt x="0" y="1447800"/>
                </a:moveTo>
                <a:lnTo>
                  <a:pt x="304800" y="1447800"/>
                </a:lnTo>
                <a:lnTo>
                  <a:pt x="3048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6096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609600"/>
                </a:moveTo>
                <a:lnTo>
                  <a:pt x="533400" y="609600"/>
                </a:lnTo>
                <a:lnTo>
                  <a:pt x="533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92D050">
              <a:alpha val="4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0574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00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900" y="2286000"/>
            <a:ext cx="342900" cy="800100"/>
          </a:xfrm>
          <a:custGeom>
            <a:avLst/>
            <a:gdLst/>
            <a:ahLst/>
            <a:cxnLst/>
            <a:rect l="l" t="t" r="r" b="b"/>
            <a:pathLst>
              <a:path w="342900" h="800100">
                <a:moveTo>
                  <a:pt x="0" y="800100"/>
                </a:moveTo>
                <a:lnTo>
                  <a:pt x="342900" y="800100"/>
                </a:lnTo>
                <a:lnTo>
                  <a:pt x="342900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92D050">
              <a:alpha val="7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3276600"/>
            <a:ext cx="363220" cy="1447800"/>
          </a:xfrm>
          <a:custGeom>
            <a:avLst/>
            <a:gdLst/>
            <a:ahLst/>
            <a:cxnLst/>
            <a:rect l="l" t="t" r="r" b="b"/>
            <a:pathLst>
              <a:path w="363220" h="1447800">
                <a:moveTo>
                  <a:pt x="0" y="1447800"/>
                </a:moveTo>
                <a:lnTo>
                  <a:pt x="362712" y="1447800"/>
                </a:lnTo>
                <a:lnTo>
                  <a:pt x="362712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4267200"/>
            <a:ext cx="609600" cy="685800"/>
          </a:xfrm>
          <a:custGeom>
            <a:avLst/>
            <a:gdLst/>
            <a:ahLst/>
            <a:cxnLst/>
            <a:rect l="l" t="t" r="r" b="b"/>
            <a:pathLst>
              <a:path w="609600" h="685800">
                <a:moveTo>
                  <a:pt x="0" y="685800"/>
                </a:moveTo>
                <a:lnTo>
                  <a:pt x="609600" y="685800"/>
                </a:lnTo>
                <a:lnTo>
                  <a:pt x="609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800600"/>
            <a:ext cx="419100" cy="1066800"/>
          </a:xfrm>
          <a:custGeom>
            <a:avLst/>
            <a:gdLst/>
            <a:ahLst/>
            <a:cxnLst/>
            <a:rect l="l" t="t" r="r" b="b"/>
            <a:pathLst>
              <a:path w="419100" h="1066800">
                <a:moveTo>
                  <a:pt x="0" y="1066800"/>
                </a:moveTo>
                <a:lnTo>
                  <a:pt x="419100" y="1066800"/>
                </a:lnTo>
                <a:lnTo>
                  <a:pt x="4191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00AFEF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0311" y="5410200"/>
            <a:ext cx="399415" cy="1219200"/>
          </a:xfrm>
          <a:custGeom>
            <a:avLst/>
            <a:gdLst/>
            <a:ahLst/>
            <a:cxnLst/>
            <a:rect l="l" t="t" r="r" b="b"/>
            <a:pathLst>
              <a:path w="399415" h="1219200">
                <a:moveTo>
                  <a:pt x="0" y="1219200"/>
                </a:moveTo>
                <a:lnTo>
                  <a:pt x="399288" y="1219200"/>
                </a:lnTo>
                <a:lnTo>
                  <a:pt x="399288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92D050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0311" y="2686811"/>
            <a:ext cx="551815" cy="970915"/>
          </a:xfrm>
          <a:custGeom>
            <a:avLst/>
            <a:gdLst/>
            <a:ahLst/>
            <a:cxnLst/>
            <a:rect l="l" t="t" r="r" b="b"/>
            <a:pathLst>
              <a:path w="551815" h="970914">
                <a:moveTo>
                  <a:pt x="0" y="970788"/>
                </a:moveTo>
                <a:lnTo>
                  <a:pt x="551688" y="970788"/>
                </a:lnTo>
                <a:lnTo>
                  <a:pt x="551688" y="0"/>
                </a:lnTo>
                <a:lnTo>
                  <a:pt x="0" y="0"/>
                </a:lnTo>
                <a:lnTo>
                  <a:pt x="0" y="970788"/>
                </a:lnTo>
                <a:close/>
              </a:path>
            </a:pathLst>
          </a:custGeom>
          <a:solidFill>
            <a:srgbClr val="00AFEF">
              <a:alpha val="160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172199"/>
            <a:ext cx="515620" cy="685800"/>
          </a:xfrm>
          <a:custGeom>
            <a:avLst/>
            <a:gdLst/>
            <a:ahLst/>
            <a:cxnLst/>
            <a:rect l="l" t="t" r="r" b="b"/>
            <a:pathLst>
              <a:path w="515620" h="685800">
                <a:moveTo>
                  <a:pt x="0" y="685799"/>
                </a:moveTo>
                <a:lnTo>
                  <a:pt x="515112" y="685799"/>
                </a:lnTo>
                <a:lnTo>
                  <a:pt x="515112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FFFF00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290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674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290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674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339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5339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5339" y="6096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40891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83208" y="76200"/>
            <a:ext cx="170815" cy="189230"/>
          </a:xfrm>
          <a:custGeom>
            <a:avLst/>
            <a:gdLst/>
            <a:ahLst/>
            <a:cxnLst/>
            <a:rect l="l" t="t" r="r" b="b"/>
            <a:pathLst>
              <a:path w="170815" h="189229">
                <a:moveTo>
                  <a:pt x="0" y="188975"/>
                </a:moveTo>
                <a:lnTo>
                  <a:pt x="170687" y="188975"/>
                </a:lnTo>
                <a:lnTo>
                  <a:pt x="170687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0891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75447" y="2426207"/>
            <a:ext cx="10668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75447" y="2426207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75447" y="3505200"/>
            <a:ext cx="106680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75447" y="35052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9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75447" y="4572000"/>
            <a:ext cx="1066800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75447" y="45720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0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9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75447" y="1371600"/>
            <a:ext cx="10668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75447" y="13716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75447" y="5638800"/>
            <a:ext cx="1069848" cy="7589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75447" y="5638800"/>
            <a:ext cx="1069975" cy="759460"/>
          </a:xfrm>
          <a:custGeom>
            <a:avLst/>
            <a:gdLst/>
            <a:ahLst/>
            <a:cxnLst/>
            <a:rect l="l" t="t" r="r" b="b"/>
            <a:pathLst>
              <a:path w="1069975" h="759460">
                <a:moveTo>
                  <a:pt x="0" y="126491"/>
                </a:moveTo>
                <a:lnTo>
                  <a:pt x="9941" y="77254"/>
                </a:lnTo>
                <a:lnTo>
                  <a:pt x="37052" y="37047"/>
                </a:lnTo>
                <a:lnTo>
                  <a:pt x="77259" y="9939"/>
                </a:lnTo>
                <a:lnTo>
                  <a:pt x="126492" y="0"/>
                </a:lnTo>
                <a:lnTo>
                  <a:pt x="943355" y="0"/>
                </a:lnTo>
                <a:lnTo>
                  <a:pt x="992588" y="9939"/>
                </a:lnTo>
                <a:lnTo>
                  <a:pt x="1032795" y="37047"/>
                </a:lnTo>
                <a:lnTo>
                  <a:pt x="1059906" y="77254"/>
                </a:lnTo>
                <a:lnTo>
                  <a:pt x="1069848" y="126491"/>
                </a:lnTo>
                <a:lnTo>
                  <a:pt x="1069848" y="632460"/>
                </a:lnTo>
                <a:lnTo>
                  <a:pt x="1059906" y="681697"/>
                </a:lnTo>
                <a:lnTo>
                  <a:pt x="1032795" y="721904"/>
                </a:lnTo>
                <a:lnTo>
                  <a:pt x="992588" y="749012"/>
                </a:lnTo>
                <a:lnTo>
                  <a:pt x="943355" y="758952"/>
                </a:lnTo>
                <a:lnTo>
                  <a:pt x="126492" y="758952"/>
                </a:lnTo>
                <a:lnTo>
                  <a:pt x="77259" y="749012"/>
                </a:lnTo>
                <a:lnTo>
                  <a:pt x="37052" y="721904"/>
                </a:lnTo>
                <a:lnTo>
                  <a:pt x="9941" y="681697"/>
                </a:lnTo>
                <a:lnTo>
                  <a:pt x="0" y="632460"/>
                </a:lnTo>
                <a:lnTo>
                  <a:pt x="0" y="1264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80643" y="1504429"/>
            <a:ext cx="4846320" cy="437769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3200" b="1" spc="-5" dirty="0">
                <a:latin typeface="Calibri"/>
                <a:cs typeface="Calibri"/>
              </a:rPr>
              <a:t>Dilution </a:t>
            </a:r>
            <a:r>
              <a:rPr sz="3200" b="1" dirty="0">
                <a:latin typeface="Calibri"/>
                <a:cs typeface="Calibri"/>
              </a:rPr>
              <a:t>and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Cannibalization</a:t>
            </a:r>
            <a:endParaRPr sz="3200">
              <a:latin typeface="Calibri"/>
              <a:cs typeface="Calibri"/>
            </a:endParaRPr>
          </a:p>
          <a:p>
            <a:pPr marL="756285" marR="359410" indent="-287020">
              <a:lnSpc>
                <a:spcPct val="90000"/>
              </a:lnSpc>
              <a:spcBef>
                <a:spcPts val="66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Happens mostly on luxury  </a:t>
            </a:r>
            <a:r>
              <a:rPr sz="2600" spc="-10" dirty="0">
                <a:latin typeface="Calibri"/>
                <a:cs typeface="Calibri"/>
              </a:rPr>
              <a:t>brands </a:t>
            </a:r>
            <a:r>
              <a:rPr sz="2600" spc="-5" dirty="0">
                <a:latin typeface="Calibri"/>
                <a:cs typeface="Calibri"/>
              </a:rPr>
              <a:t>that has </a:t>
            </a:r>
            <a:r>
              <a:rPr sz="2600" dirty="0">
                <a:latin typeface="Calibri"/>
                <a:cs typeface="Calibri"/>
              </a:rPr>
              <a:t>its </a:t>
            </a:r>
            <a:r>
              <a:rPr sz="2600" spc="-10" dirty="0">
                <a:latin typeface="Calibri"/>
                <a:cs typeface="Calibri"/>
              </a:rPr>
              <a:t>brand  </a:t>
            </a:r>
            <a:r>
              <a:rPr sz="2600" spc="-5" dirty="0">
                <a:latin typeface="Calibri"/>
                <a:cs typeface="Calibri"/>
              </a:rPr>
              <a:t>image built based on  </a:t>
            </a:r>
            <a:r>
              <a:rPr sz="2600" spc="-10" dirty="0">
                <a:latin typeface="Calibri"/>
                <a:cs typeface="Calibri"/>
              </a:rPr>
              <a:t>exclusivity </a:t>
            </a:r>
            <a:r>
              <a:rPr sz="2600" dirty="0">
                <a:latin typeface="Calibri"/>
                <a:cs typeface="Calibri"/>
              </a:rPr>
              <a:t>and services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that  </a:t>
            </a:r>
            <a:r>
              <a:rPr sz="2600" spc="-10" dirty="0">
                <a:latin typeface="Calibri"/>
                <a:cs typeface="Calibri"/>
              </a:rPr>
              <a:t>customized </a:t>
            </a:r>
            <a:r>
              <a:rPr sz="2600" spc="-5" dirty="0">
                <a:latin typeface="Calibri"/>
                <a:cs typeface="Calibri"/>
              </a:rPr>
              <a:t>based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on</a:t>
            </a:r>
            <a:endParaRPr sz="2600">
              <a:latin typeface="Calibri"/>
              <a:cs typeface="Calibri"/>
            </a:endParaRPr>
          </a:p>
          <a:p>
            <a:pPr marL="756285">
              <a:lnSpc>
                <a:spcPts val="2810"/>
              </a:lnSpc>
            </a:pPr>
            <a:r>
              <a:rPr sz="2600" spc="-10" dirty="0">
                <a:latin typeface="Calibri"/>
                <a:cs typeface="Calibri"/>
              </a:rPr>
              <a:t>customer’s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need.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550">
              <a:latin typeface="Times New Roman"/>
              <a:cs typeface="Times New Roman"/>
            </a:endParaRPr>
          </a:p>
          <a:p>
            <a:pPr marL="756285" marR="5080" indent="-287020">
              <a:lnSpc>
                <a:spcPts val="2810"/>
              </a:lnSpc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Their </a:t>
            </a:r>
            <a:r>
              <a:rPr sz="2600" spc="-10" dirty="0">
                <a:latin typeface="Calibri"/>
                <a:cs typeface="Calibri"/>
              </a:rPr>
              <a:t>brand </a:t>
            </a:r>
            <a:r>
              <a:rPr sz="2600" spc="-5" dirty="0">
                <a:latin typeface="Calibri"/>
                <a:cs typeface="Calibri"/>
              </a:rPr>
              <a:t>image </a:t>
            </a:r>
            <a:r>
              <a:rPr sz="2600" dirty="0">
                <a:latin typeface="Calibri"/>
                <a:cs typeface="Calibri"/>
              </a:rPr>
              <a:t>will </a:t>
            </a:r>
            <a:r>
              <a:rPr sz="2600" spc="-5" dirty="0">
                <a:latin typeface="Calibri"/>
                <a:cs typeface="Calibri"/>
              </a:rPr>
              <a:t>be  </a:t>
            </a:r>
            <a:r>
              <a:rPr sz="2600" spc="-15" dirty="0">
                <a:latin typeface="Calibri"/>
                <a:cs typeface="Calibri"/>
              </a:rPr>
              <a:t>“downgraded” </a:t>
            </a:r>
            <a:r>
              <a:rPr sz="2600" dirty="0">
                <a:latin typeface="Calibri"/>
                <a:cs typeface="Calibri"/>
              </a:rPr>
              <a:t>if </a:t>
            </a:r>
            <a:r>
              <a:rPr sz="2600" spc="-5" dirty="0">
                <a:latin typeface="Calibri"/>
                <a:cs typeface="Calibri"/>
              </a:rPr>
              <a:t>they sell </a:t>
            </a:r>
            <a:r>
              <a:rPr sz="2600" spc="-15" dirty="0">
                <a:latin typeface="Calibri"/>
                <a:cs typeface="Calibri"/>
              </a:rPr>
              <a:t>to  </a:t>
            </a:r>
            <a:r>
              <a:rPr sz="2600" dirty="0">
                <a:latin typeface="Calibri"/>
                <a:cs typeface="Calibri"/>
              </a:rPr>
              <a:t>much in a </a:t>
            </a:r>
            <a:r>
              <a:rPr sz="2600" spc="-10" dirty="0">
                <a:latin typeface="Calibri"/>
                <a:cs typeface="Calibri"/>
              </a:rPr>
              <a:t>discounted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channel.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248400" y="2476500"/>
            <a:ext cx="1054607" cy="12991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5930321-CC61-4454-99D6-9219B55215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125" y="40562"/>
            <a:ext cx="1161071" cy="126609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00" marR="5080" indent="-1097915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CONFLICT, </a:t>
            </a:r>
            <a:r>
              <a:rPr spc="-30" dirty="0"/>
              <a:t>COOPERATION </a:t>
            </a:r>
            <a:r>
              <a:rPr dirty="0"/>
              <a:t>&amp;  </a:t>
            </a:r>
            <a:r>
              <a:rPr spc="-10" dirty="0"/>
              <a:t>COMPETITION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4000500"/>
            <a:ext cx="342900" cy="419100"/>
          </a:xfrm>
          <a:custGeom>
            <a:avLst/>
            <a:gdLst/>
            <a:ahLst/>
            <a:cxnLst/>
            <a:rect l="l" t="t" r="r" b="b"/>
            <a:pathLst>
              <a:path w="342900" h="419100">
                <a:moveTo>
                  <a:pt x="0" y="419100"/>
                </a:moveTo>
                <a:lnTo>
                  <a:pt x="342900" y="419100"/>
                </a:lnTo>
                <a:lnTo>
                  <a:pt x="3429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92D05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1002791"/>
            <a:ext cx="533400" cy="1511935"/>
          </a:xfrm>
          <a:custGeom>
            <a:avLst/>
            <a:gdLst/>
            <a:ahLst/>
            <a:cxnLst/>
            <a:rect l="l" t="t" r="r" b="b"/>
            <a:pathLst>
              <a:path w="533400" h="1511935">
                <a:moveTo>
                  <a:pt x="0" y="1511808"/>
                </a:moveTo>
                <a:lnTo>
                  <a:pt x="533400" y="1511808"/>
                </a:lnTo>
                <a:lnTo>
                  <a:pt x="533400" y="0"/>
                </a:lnTo>
                <a:lnTo>
                  <a:pt x="0" y="0"/>
                </a:lnTo>
                <a:lnTo>
                  <a:pt x="0" y="1511808"/>
                </a:lnTo>
                <a:close/>
              </a:path>
            </a:pathLst>
          </a:custGeom>
          <a:solidFill>
            <a:srgbClr val="00AFEF">
              <a:alpha val="6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6200"/>
            <a:ext cx="304800" cy="1447800"/>
          </a:xfrm>
          <a:custGeom>
            <a:avLst/>
            <a:gdLst/>
            <a:ahLst/>
            <a:cxnLst/>
            <a:rect l="l" t="t" r="r" b="b"/>
            <a:pathLst>
              <a:path w="304800" h="1447800">
                <a:moveTo>
                  <a:pt x="0" y="1447800"/>
                </a:moveTo>
                <a:lnTo>
                  <a:pt x="304800" y="1447800"/>
                </a:lnTo>
                <a:lnTo>
                  <a:pt x="3048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6096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609600"/>
                </a:moveTo>
                <a:lnTo>
                  <a:pt x="533400" y="609600"/>
                </a:lnTo>
                <a:lnTo>
                  <a:pt x="533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92D050">
              <a:alpha val="4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0574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00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900" y="2286000"/>
            <a:ext cx="342900" cy="800100"/>
          </a:xfrm>
          <a:custGeom>
            <a:avLst/>
            <a:gdLst/>
            <a:ahLst/>
            <a:cxnLst/>
            <a:rect l="l" t="t" r="r" b="b"/>
            <a:pathLst>
              <a:path w="342900" h="800100">
                <a:moveTo>
                  <a:pt x="0" y="800100"/>
                </a:moveTo>
                <a:lnTo>
                  <a:pt x="342900" y="800100"/>
                </a:lnTo>
                <a:lnTo>
                  <a:pt x="342900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92D050">
              <a:alpha val="7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3276600"/>
            <a:ext cx="363220" cy="1447800"/>
          </a:xfrm>
          <a:custGeom>
            <a:avLst/>
            <a:gdLst/>
            <a:ahLst/>
            <a:cxnLst/>
            <a:rect l="l" t="t" r="r" b="b"/>
            <a:pathLst>
              <a:path w="363220" h="1447800">
                <a:moveTo>
                  <a:pt x="0" y="1447800"/>
                </a:moveTo>
                <a:lnTo>
                  <a:pt x="362712" y="1447800"/>
                </a:lnTo>
                <a:lnTo>
                  <a:pt x="362712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4267200"/>
            <a:ext cx="609600" cy="685800"/>
          </a:xfrm>
          <a:custGeom>
            <a:avLst/>
            <a:gdLst/>
            <a:ahLst/>
            <a:cxnLst/>
            <a:rect l="l" t="t" r="r" b="b"/>
            <a:pathLst>
              <a:path w="609600" h="685800">
                <a:moveTo>
                  <a:pt x="0" y="685800"/>
                </a:moveTo>
                <a:lnTo>
                  <a:pt x="609600" y="685800"/>
                </a:lnTo>
                <a:lnTo>
                  <a:pt x="609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800600"/>
            <a:ext cx="419100" cy="1066800"/>
          </a:xfrm>
          <a:custGeom>
            <a:avLst/>
            <a:gdLst/>
            <a:ahLst/>
            <a:cxnLst/>
            <a:rect l="l" t="t" r="r" b="b"/>
            <a:pathLst>
              <a:path w="419100" h="1066800">
                <a:moveTo>
                  <a:pt x="0" y="1066800"/>
                </a:moveTo>
                <a:lnTo>
                  <a:pt x="419100" y="1066800"/>
                </a:lnTo>
                <a:lnTo>
                  <a:pt x="4191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00AFEF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0311" y="5410200"/>
            <a:ext cx="399415" cy="1219200"/>
          </a:xfrm>
          <a:custGeom>
            <a:avLst/>
            <a:gdLst/>
            <a:ahLst/>
            <a:cxnLst/>
            <a:rect l="l" t="t" r="r" b="b"/>
            <a:pathLst>
              <a:path w="399415" h="1219200">
                <a:moveTo>
                  <a:pt x="0" y="1219200"/>
                </a:moveTo>
                <a:lnTo>
                  <a:pt x="399288" y="1219200"/>
                </a:lnTo>
                <a:lnTo>
                  <a:pt x="399288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92D050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0311" y="2686811"/>
            <a:ext cx="551815" cy="970915"/>
          </a:xfrm>
          <a:custGeom>
            <a:avLst/>
            <a:gdLst/>
            <a:ahLst/>
            <a:cxnLst/>
            <a:rect l="l" t="t" r="r" b="b"/>
            <a:pathLst>
              <a:path w="551815" h="970914">
                <a:moveTo>
                  <a:pt x="0" y="970788"/>
                </a:moveTo>
                <a:lnTo>
                  <a:pt x="551688" y="970788"/>
                </a:lnTo>
                <a:lnTo>
                  <a:pt x="551688" y="0"/>
                </a:lnTo>
                <a:lnTo>
                  <a:pt x="0" y="0"/>
                </a:lnTo>
                <a:lnTo>
                  <a:pt x="0" y="970788"/>
                </a:lnTo>
                <a:close/>
              </a:path>
            </a:pathLst>
          </a:custGeom>
          <a:solidFill>
            <a:srgbClr val="00AFEF">
              <a:alpha val="160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172199"/>
            <a:ext cx="515620" cy="685800"/>
          </a:xfrm>
          <a:custGeom>
            <a:avLst/>
            <a:gdLst/>
            <a:ahLst/>
            <a:cxnLst/>
            <a:rect l="l" t="t" r="r" b="b"/>
            <a:pathLst>
              <a:path w="515620" h="685800">
                <a:moveTo>
                  <a:pt x="0" y="685799"/>
                </a:moveTo>
                <a:lnTo>
                  <a:pt x="515112" y="685799"/>
                </a:lnTo>
                <a:lnTo>
                  <a:pt x="515112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FFFF00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290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674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290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674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339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5339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5339" y="6096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40891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83208" y="76200"/>
            <a:ext cx="170815" cy="189230"/>
          </a:xfrm>
          <a:custGeom>
            <a:avLst/>
            <a:gdLst/>
            <a:ahLst/>
            <a:cxnLst/>
            <a:rect l="l" t="t" r="r" b="b"/>
            <a:pathLst>
              <a:path w="170815" h="189229">
                <a:moveTo>
                  <a:pt x="0" y="188975"/>
                </a:moveTo>
                <a:lnTo>
                  <a:pt x="170687" y="188975"/>
                </a:lnTo>
                <a:lnTo>
                  <a:pt x="170687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0891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75447" y="2426207"/>
            <a:ext cx="10668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75447" y="2426207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75447" y="3505200"/>
            <a:ext cx="106680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75447" y="35052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9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75447" y="4572000"/>
            <a:ext cx="1066800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75447" y="45720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0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9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75447" y="1371600"/>
            <a:ext cx="10668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75447" y="13716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75447" y="5638800"/>
            <a:ext cx="1069848" cy="7589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75447" y="5638800"/>
            <a:ext cx="1069975" cy="759460"/>
          </a:xfrm>
          <a:custGeom>
            <a:avLst/>
            <a:gdLst/>
            <a:ahLst/>
            <a:cxnLst/>
            <a:rect l="l" t="t" r="r" b="b"/>
            <a:pathLst>
              <a:path w="1069975" h="759460">
                <a:moveTo>
                  <a:pt x="0" y="126491"/>
                </a:moveTo>
                <a:lnTo>
                  <a:pt x="9941" y="77254"/>
                </a:lnTo>
                <a:lnTo>
                  <a:pt x="37052" y="37047"/>
                </a:lnTo>
                <a:lnTo>
                  <a:pt x="77259" y="9939"/>
                </a:lnTo>
                <a:lnTo>
                  <a:pt x="126492" y="0"/>
                </a:lnTo>
                <a:lnTo>
                  <a:pt x="943355" y="0"/>
                </a:lnTo>
                <a:lnTo>
                  <a:pt x="992588" y="9939"/>
                </a:lnTo>
                <a:lnTo>
                  <a:pt x="1032795" y="37047"/>
                </a:lnTo>
                <a:lnTo>
                  <a:pt x="1059906" y="77254"/>
                </a:lnTo>
                <a:lnTo>
                  <a:pt x="1069848" y="126491"/>
                </a:lnTo>
                <a:lnTo>
                  <a:pt x="1069848" y="632460"/>
                </a:lnTo>
                <a:lnTo>
                  <a:pt x="1059906" y="681697"/>
                </a:lnTo>
                <a:lnTo>
                  <a:pt x="1032795" y="721904"/>
                </a:lnTo>
                <a:lnTo>
                  <a:pt x="992588" y="749012"/>
                </a:lnTo>
                <a:lnTo>
                  <a:pt x="943355" y="758952"/>
                </a:lnTo>
                <a:lnTo>
                  <a:pt x="126492" y="758952"/>
                </a:lnTo>
                <a:lnTo>
                  <a:pt x="77259" y="749012"/>
                </a:lnTo>
                <a:lnTo>
                  <a:pt x="37052" y="721904"/>
                </a:lnTo>
                <a:lnTo>
                  <a:pt x="9941" y="681697"/>
                </a:lnTo>
                <a:lnTo>
                  <a:pt x="0" y="632460"/>
                </a:lnTo>
                <a:lnTo>
                  <a:pt x="0" y="1264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80643" y="1607261"/>
            <a:ext cx="5812155" cy="2540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spc="-15" dirty="0">
                <a:latin typeface="Calibri"/>
                <a:cs typeface="Calibri"/>
              </a:rPr>
              <a:t>Legal </a:t>
            </a:r>
            <a:r>
              <a:rPr sz="3200" b="1" dirty="0">
                <a:latin typeface="Calibri"/>
                <a:cs typeface="Calibri"/>
              </a:rPr>
              <a:t>and </a:t>
            </a:r>
            <a:r>
              <a:rPr sz="3200" b="1" spc="-10" dirty="0">
                <a:latin typeface="Calibri"/>
                <a:cs typeface="Calibri"/>
              </a:rPr>
              <a:t>Ethical </a:t>
            </a:r>
            <a:r>
              <a:rPr sz="3200" b="1" dirty="0">
                <a:latin typeface="Calibri"/>
                <a:cs typeface="Calibri"/>
              </a:rPr>
              <a:t>Issues in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Channel  </a:t>
            </a:r>
            <a:r>
              <a:rPr sz="3200" b="1" spc="-10" dirty="0">
                <a:latin typeface="Calibri"/>
                <a:cs typeface="Calibri"/>
              </a:rPr>
              <a:t>Relations:</a:t>
            </a:r>
            <a:endParaRPr sz="32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Exclusive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Distribution</a:t>
            </a:r>
            <a:endParaRPr sz="28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Exclusive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dealing</a:t>
            </a:r>
            <a:endParaRPr sz="28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35" dirty="0">
                <a:latin typeface="Calibri"/>
                <a:cs typeface="Calibri"/>
              </a:rPr>
              <a:t>Tying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agreements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667000" y="4867655"/>
            <a:ext cx="3962400" cy="11521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16D4FCC-72AE-4951-8550-0DA24B7984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125" y="40562"/>
            <a:ext cx="1161071" cy="126609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6226" y="564007"/>
            <a:ext cx="23577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E-COMMERCE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4000500"/>
            <a:ext cx="342900" cy="419100"/>
          </a:xfrm>
          <a:custGeom>
            <a:avLst/>
            <a:gdLst/>
            <a:ahLst/>
            <a:cxnLst/>
            <a:rect l="l" t="t" r="r" b="b"/>
            <a:pathLst>
              <a:path w="342900" h="419100">
                <a:moveTo>
                  <a:pt x="0" y="419100"/>
                </a:moveTo>
                <a:lnTo>
                  <a:pt x="342900" y="419100"/>
                </a:lnTo>
                <a:lnTo>
                  <a:pt x="3429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92D05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1002791"/>
            <a:ext cx="533400" cy="1511935"/>
          </a:xfrm>
          <a:custGeom>
            <a:avLst/>
            <a:gdLst/>
            <a:ahLst/>
            <a:cxnLst/>
            <a:rect l="l" t="t" r="r" b="b"/>
            <a:pathLst>
              <a:path w="533400" h="1511935">
                <a:moveTo>
                  <a:pt x="0" y="1511808"/>
                </a:moveTo>
                <a:lnTo>
                  <a:pt x="533400" y="1511808"/>
                </a:lnTo>
                <a:lnTo>
                  <a:pt x="533400" y="0"/>
                </a:lnTo>
                <a:lnTo>
                  <a:pt x="0" y="0"/>
                </a:lnTo>
                <a:lnTo>
                  <a:pt x="0" y="1511808"/>
                </a:lnTo>
                <a:close/>
              </a:path>
            </a:pathLst>
          </a:custGeom>
          <a:solidFill>
            <a:srgbClr val="00AFEF">
              <a:alpha val="6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6200"/>
            <a:ext cx="304800" cy="1447800"/>
          </a:xfrm>
          <a:custGeom>
            <a:avLst/>
            <a:gdLst/>
            <a:ahLst/>
            <a:cxnLst/>
            <a:rect l="l" t="t" r="r" b="b"/>
            <a:pathLst>
              <a:path w="304800" h="1447800">
                <a:moveTo>
                  <a:pt x="0" y="1447800"/>
                </a:moveTo>
                <a:lnTo>
                  <a:pt x="304800" y="1447800"/>
                </a:lnTo>
                <a:lnTo>
                  <a:pt x="3048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6096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609600"/>
                </a:moveTo>
                <a:lnTo>
                  <a:pt x="533400" y="609600"/>
                </a:lnTo>
                <a:lnTo>
                  <a:pt x="533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92D050">
              <a:alpha val="4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0574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00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900" y="2286000"/>
            <a:ext cx="342900" cy="800100"/>
          </a:xfrm>
          <a:custGeom>
            <a:avLst/>
            <a:gdLst/>
            <a:ahLst/>
            <a:cxnLst/>
            <a:rect l="l" t="t" r="r" b="b"/>
            <a:pathLst>
              <a:path w="342900" h="800100">
                <a:moveTo>
                  <a:pt x="0" y="800100"/>
                </a:moveTo>
                <a:lnTo>
                  <a:pt x="342900" y="800100"/>
                </a:lnTo>
                <a:lnTo>
                  <a:pt x="342900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92D050">
              <a:alpha val="7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3276600"/>
            <a:ext cx="363220" cy="1447800"/>
          </a:xfrm>
          <a:custGeom>
            <a:avLst/>
            <a:gdLst/>
            <a:ahLst/>
            <a:cxnLst/>
            <a:rect l="l" t="t" r="r" b="b"/>
            <a:pathLst>
              <a:path w="363220" h="1447800">
                <a:moveTo>
                  <a:pt x="0" y="1447800"/>
                </a:moveTo>
                <a:lnTo>
                  <a:pt x="362712" y="1447800"/>
                </a:lnTo>
                <a:lnTo>
                  <a:pt x="362712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4267200"/>
            <a:ext cx="609600" cy="685800"/>
          </a:xfrm>
          <a:custGeom>
            <a:avLst/>
            <a:gdLst/>
            <a:ahLst/>
            <a:cxnLst/>
            <a:rect l="l" t="t" r="r" b="b"/>
            <a:pathLst>
              <a:path w="609600" h="685800">
                <a:moveTo>
                  <a:pt x="0" y="685800"/>
                </a:moveTo>
                <a:lnTo>
                  <a:pt x="609600" y="685800"/>
                </a:lnTo>
                <a:lnTo>
                  <a:pt x="609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800600"/>
            <a:ext cx="419100" cy="1066800"/>
          </a:xfrm>
          <a:custGeom>
            <a:avLst/>
            <a:gdLst/>
            <a:ahLst/>
            <a:cxnLst/>
            <a:rect l="l" t="t" r="r" b="b"/>
            <a:pathLst>
              <a:path w="419100" h="1066800">
                <a:moveTo>
                  <a:pt x="0" y="1066800"/>
                </a:moveTo>
                <a:lnTo>
                  <a:pt x="419100" y="1066800"/>
                </a:lnTo>
                <a:lnTo>
                  <a:pt x="4191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00AFEF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0311" y="5410200"/>
            <a:ext cx="399415" cy="1219200"/>
          </a:xfrm>
          <a:custGeom>
            <a:avLst/>
            <a:gdLst/>
            <a:ahLst/>
            <a:cxnLst/>
            <a:rect l="l" t="t" r="r" b="b"/>
            <a:pathLst>
              <a:path w="399415" h="1219200">
                <a:moveTo>
                  <a:pt x="0" y="1219200"/>
                </a:moveTo>
                <a:lnTo>
                  <a:pt x="399288" y="1219200"/>
                </a:lnTo>
                <a:lnTo>
                  <a:pt x="399288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92D050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0311" y="2686811"/>
            <a:ext cx="551815" cy="970915"/>
          </a:xfrm>
          <a:custGeom>
            <a:avLst/>
            <a:gdLst/>
            <a:ahLst/>
            <a:cxnLst/>
            <a:rect l="l" t="t" r="r" b="b"/>
            <a:pathLst>
              <a:path w="551815" h="970914">
                <a:moveTo>
                  <a:pt x="0" y="970788"/>
                </a:moveTo>
                <a:lnTo>
                  <a:pt x="551688" y="970788"/>
                </a:lnTo>
                <a:lnTo>
                  <a:pt x="551688" y="0"/>
                </a:lnTo>
                <a:lnTo>
                  <a:pt x="0" y="0"/>
                </a:lnTo>
                <a:lnTo>
                  <a:pt x="0" y="970788"/>
                </a:lnTo>
                <a:close/>
              </a:path>
            </a:pathLst>
          </a:custGeom>
          <a:solidFill>
            <a:srgbClr val="00AFEF">
              <a:alpha val="160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172199"/>
            <a:ext cx="515620" cy="685800"/>
          </a:xfrm>
          <a:custGeom>
            <a:avLst/>
            <a:gdLst/>
            <a:ahLst/>
            <a:cxnLst/>
            <a:rect l="l" t="t" r="r" b="b"/>
            <a:pathLst>
              <a:path w="515620" h="685800">
                <a:moveTo>
                  <a:pt x="0" y="685799"/>
                </a:moveTo>
                <a:lnTo>
                  <a:pt x="515112" y="685799"/>
                </a:lnTo>
                <a:lnTo>
                  <a:pt x="515112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FFFF00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290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674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290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674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339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5339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5339" y="6096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40891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83208" y="76200"/>
            <a:ext cx="170815" cy="189230"/>
          </a:xfrm>
          <a:custGeom>
            <a:avLst/>
            <a:gdLst/>
            <a:ahLst/>
            <a:cxnLst/>
            <a:rect l="l" t="t" r="r" b="b"/>
            <a:pathLst>
              <a:path w="170815" h="189229">
                <a:moveTo>
                  <a:pt x="0" y="188975"/>
                </a:moveTo>
                <a:lnTo>
                  <a:pt x="170687" y="188975"/>
                </a:lnTo>
                <a:lnTo>
                  <a:pt x="170687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0891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75447" y="2426207"/>
            <a:ext cx="10668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75447" y="2426207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75447" y="3505200"/>
            <a:ext cx="106680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75447" y="35052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9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75447" y="4572000"/>
            <a:ext cx="1066800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75447" y="45720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0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9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75447" y="1371600"/>
            <a:ext cx="10668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75447" y="13716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75447" y="5638800"/>
            <a:ext cx="1069848" cy="7589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75447" y="5638800"/>
            <a:ext cx="1069975" cy="759460"/>
          </a:xfrm>
          <a:custGeom>
            <a:avLst/>
            <a:gdLst/>
            <a:ahLst/>
            <a:cxnLst/>
            <a:rect l="l" t="t" r="r" b="b"/>
            <a:pathLst>
              <a:path w="1069975" h="759460">
                <a:moveTo>
                  <a:pt x="0" y="126491"/>
                </a:moveTo>
                <a:lnTo>
                  <a:pt x="9941" y="77254"/>
                </a:lnTo>
                <a:lnTo>
                  <a:pt x="37052" y="37047"/>
                </a:lnTo>
                <a:lnTo>
                  <a:pt x="77259" y="9939"/>
                </a:lnTo>
                <a:lnTo>
                  <a:pt x="126492" y="0"/>
                </a:lnTo>
                <a:lnTo>
                  <a:pt x="943355" y="0"/>
                </a:lnTo>
                <a:lnTo>
                  <a:pt x="992588" y="9939"/>
                </a:lnTo>
                <a:lnTo>
                  <a:pt x="1032795" y="37047"/>
                </a:lnTo>
                <a:lnTo>
                  <a:pt x="1059906" y="77254"/>
                </a:lnTo>
                <a:lnTo>
                  <a:pt x="1069848" y="126491"/>
                </a:lnTo>
                <a:lnTo>
                  <a:pt x="1069848" y="632460"/>
                </a:lnTo>
                <a:lnTo>
                  <a:pt x="1059906" y="681697"/>
                </a:lnTo>
                <a:lnTo>
                  <a:pt x="1032795" y="721904"/>
                </a:lnTo>
                <a:lnTo>
                  <a:pt x="992588" y="749012"/>
                </a:lnTo>
                <a:lnTo>
                  <a:pt x="943355" y="758952"/>
                </a:lnTo>
                <a:lnTo>
                  <a:pt x="126492" y="758952"/>
                </a:lnTo>
                <a:lnTo>
                  <a:pt x="77259" y="749012"/>
                </a:lnTo>
                <a:lnTo>
                  <a:pt x="37052" y="721904"/>
                </a:lnTo>
                <a:lnTo>
                  <a:pt x="9941" y="681697"/>
                </a:lnTo>
                <a:lnTo>
                  <a:pt x="0" y="632460"/>
                </a:lnTo>
                <a:lnTo>
                  <a:pt x="0" y="1264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80643" y="1492333"/>
            <a:ext cx="6569075" cy="5012055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3500" b="1" spc="-10" dirty="0">
                <a:latin typeface="Calibri"/>
                <a:cs typeface="Calibri"/>
              </a:rPr>
              <a:t>E-commerce</a:t>
            </a:r>
            <a:endParaRPr sz="3500">
              <a:latin typeface="Calibri"/>
              <a:cs typeface="Calibri"/>
            </a:endParaRPr>
          </a:p>
          <a:p>
            <a:pPr marL="927100" marR="5080">
              <a:lnSpc>
                <a:spcPct val="100000"/>
              </a:lnSpc>
              <a:spcBef>
                <a:spcPts val="755"/>
              </a:spcBef>
            </a:pPr>
            <a:r>
              <a:rPr sz="2400" dirty="0">
                <a:latin typeface="Calibri"/>
                <a:cs typeface="Calibri"/>
              </a:rPr>
              <a:t>“</a:t>
            </a:r>
            <a:r>
              <a:rPr sz="3000" dirty="0">
                <a:latin typeface="Calibri"/>
                <a:cs typeface="Calibri"/>
              </a:rPr>
              <a:t>a </a:t>
            </a:r>
            <a:r>
              <a:rPr sz="3000" spc="-15" dirty="0">
                <a:latin typeface="Calibri"/>
                <a:cs typeface="Calibri"/>
              </a:rPr>
              <a:t>website providing </a:t>
            </a:r>
            <a:r>
              <a:rPr sz="3000" dirty="0">
                <a:latin typeface="Calibri"/>
                <a:cs typeface="Calibri"/>
              </a:rPr>
              <a:t>or </a:t>
            </a:r>
            <a:r>
              <a:rPr sz="3000" spc="-10" dirty="0">
                <a:latin typeface="Calibri"/>
                <a:cs typeface="Calibri"/>
              </a:rPr>
              <a:t>enabling </a:t>
            </a:r>
            <a:r>
              <a:rPr sz="3000" spc="5" dirty="0">
                <a:latin typeface="Calibri"/>
                <a:cs typeface="Calibri"/>
              </a:rPr>
              <a:t>an  </a:t>
            </a:r>
            <a:r>
              <a:rPr sz="3000" spc="-5" dirty="0">
                <a:latin typeface="Calibri"/>
                <a:cs typeface="Calibri"/>
              </a:rPr>
              <a:t>individual </a:t>
            </a:r>
            <a:r>
              <a:rPr sz="3000" spc="-15" dirty="0">
                <a:latin typeface="Calibri"/>
                <a:cs typeface="Calibri"/>
              </a:rPr>
              <a:t>to </a:t>
            </a:r>
            <a:r>
              <a:rPr sz="3000" spc="-5" dirty="0">
                <a:latin typeface="Calibri"/>
                <a:cs typeface="Calibri"/>
              </a:rPr>
              <a:t>do transactions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online</a:t>
            </a:r>
            <a:r>
              <a:rPr sz="2800" spc="-10" dirty="0">
                <a:latin typeface="Calibri"/>
                <a:cs typeface="Calibri"/>
              </a:rPr>
              <a:t>”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4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b="1" dirty="0">
                <a:latin typeface="Calibri"/>
                <a:cs typeface="Calibri"/>
              </a:rPr>
              <a:t>OR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>
              <a:latin typeface="Times New Roman"/>
              <a:cs typeface="Times New Roman"/>
            </a:endParaRPr>
          </a:p>
          <a:p>
            <a:pPr marL="927100" marR="301625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“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30" dirty="0">
                <a:latin typeface="Calibri"/>
                <a:cs typeface="Calibri"/>
              </a:rPr>
              <a:t>way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sell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0" dirty="0">
                <a:latin typeface="Calibri"/>
                <a:cs typeface="Calibri"/>
              </a:rPr>
              <a:t>shop online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5" dirty="0">
                <a:latin typeface="Calibri"/>
                <a:cs typeface="Calibri"/>
              </a:rPr>
              <a:t>direct  </a:t>
            </a:r>
            <a:r>
              <a:rPr sz="2800" spc="-10" dirty="0">
                <a:latin typeface="Calibri"/>
                <a:cs typeface="Calibri"/>
              </a:rPr>
              <a:t>selling that </a:t>
            </a:r>
            <a:r>
              <a:rPr sz="2800" spc="-15" dirty="0">
                <a:latin typeface="Calibri"/>
                <a:cs typeface="Calibri"/>
              </a:rPr>
              <a:t>utilize </a:t>
            </a:r>
            <a:r>
              <a:rPr sz="2800" spc="-10" dirty="0">
                <a:latin typeface="Calibri"/>
                <a:cs typeface="Calibri"/>
              </a:rPr>
              <a:t>Internet </a:t>
            </a:r>
            <a:r>
              <a:rPr sz="2800" dirty="0">
                <a:latin typeface="Calibri"/>
                <a:cs typeface="Calibri"/>
              </a:rPr>
              <a:t>on </a:t>
            </a:r>
            <a:r>
              <a:rPr sz="2800" spc="-5" dirty="0">
                <a:latin typeface="Calibri"/>
                <a:cs typeface="Calibri"/>
              </a:rPr>
              <a:t>a  </a:t>
            </a:r>
            <a:r>
              <a:rPr sz="2800" spc="-15" dirty="0">
                <a:latin typeface="Calibri"/>
                <a:cs typeface="Calibri"/>
              </a:rPr>
              <a:t>website providing </a:t>
            </a:r>
            <a:r>
              <a:rPr sz="2800" b="1" spc="-25" dirty="0">
                <a:latin typeface="Calibri"/>
                <a:cs typeface="Calibri"/>
              </a:rPr>
              <a:t>get </a:t>
            </a:r>
            <a:r>
              <a:rPr sz="2800" b="1" spc="-5" dirty="0">
                <a:latin typeface="Calibri"/>
                <a:cs typeface="Calibri"/>
              </a:rPr>
              <a:t>&amp; </a:t>
            </a:r>
            <a:r>
              <a:rPr sz="2800" b="1" spc="-10" dirty="0">
                <a:latin typeface="Calibri"/>
                <a:cs typeface="Calibri"/>
              </a:rPr>
              <a:t>deliver  </a:t>
            </a:r>
            <a:r>
              <a:rPr sz="2800" spc="-5" dirty="0">
                <a:latin typeface="Calibri"/>
                <a:cs typeface="Calibri"/>
              </a:rPr>
              <a:t>service</a:t>
            </a:r>
            <a:r>
              <a:rPr sz="2400" spc="-5" dirty="0">
                <a:latin typeface="Calibri"/>
                <a:cs typeface="Calibri"/>
              </a:rPr>
              <a:t>”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EC3F6CE-73B9-4435-930D-706D8121F7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125" y="40562"/>
            <a:ext cx="1161071" cy="126609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6226" y="564007"/>
            <a:ext cx="23577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E-COMMERCE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4000500"/>
            <a:ext cx="342900" cy="419100"/>
          </a:xfrm>
          <a:custGeom>
            <a:avLst/>
            <a:gdLst/>
            <a:ahLst/>
            <a:cxnLst/>
            <a:rect l="l" t="t" r="r" b="b"/>
            <a:pathLst>
              <a:path w="342900" h="419100">
                <a:moveTo>
                  <a:pt x="0" y="419100"/>
                </a:moveTo>
                <a:lnTo>
                  <a:pt x="342900" y="419100"/>
                </a:lnTo>
                <a:lnTo>
                  <a:pt x="3429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92D05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1002791"/>
            <a:ext cx="533400" cy="1511935"/>
          </a:xfrm>
          <a:custGeom>
            <a:avLst/>
            <a:gdLst/>
            <a:ahLst/>
            <a:cxnLst/>
            <a:rect l="l" t="t" r="r" b="b"/>
            <a:pathLst>
              <a:path w="533400" h="1511935">
                <a:moveTo>
                  <a:pt x="0" y="1511808"/>
                </a:moveTo>
                <a:lnTo>
                  <a:pt x="533400" y="1511808"/>
                </a:lnTo>
                <a:lnTo>
                  <a:pt x="533400" y="0"/>
                </a:lnTo>
                <a:lnTo>
                  <a:pt x="0" y="0"/>
                </a:lnTo>
                <a:lnTo>
                  <a:pt x="0" y="1511808"/>
                </a:lnTo>
                <a:close/>
              </a:path>
            </a:pathLst>
          </a:custGeom>
          <a:solidFill>
            <a:srgbClr val="00AFEF">
              <a:alpha val="6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6200"/>
            <a:ext cx="304800" cy="1447800"/>
          </a:xfrm>
          <a:custGeom>
            <a:avLst/>
            <a:gdLst/>
            <a:ahLst/>
            <a:cxnLst/>
            <a:rect l="l" t="t" r="r" b="b"/>
            <a:pathLst>
              <a:path w="304800" h="1447800">
                <a:moveTo>
                  <a:pt x="0" y="1447800"/>
                </a:moveTo>
                <a:lnTo>
                  <a:pt x="304800" y="1447800"/>
                </a:lnTo>
                <a:lnTo>
                  <a:pt x="3048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6096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609600"/>
                </a:moveTo>
                <a:lnTo>
                  <a:pt x="533400" y="609600"/>
                </a:lnTo>
                <a:lnTo>
                  <a:pt x="533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92D050">
              <a:alpha val="4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0574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00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900" y="2286000"/>
            <a:ext cx="342900" cy="800100"/>
          </a:xfrm>
          <a:custGeom>
            <a:avLst/>
            <a:gdLst/>
            <a:ahLst/>
            <a:cxnLst/>
            <a:rect l="l" t="t" r="r" b="b"/>
            <a:pathLst>
              <a:path w="342900" h="800100">
                <a:moveTo>
                  <a:pt x="0" y="800100"/>
                </a:moveTo>
                <a:lnTo>
                  <a:pt x="342900" y="800100"/>
                </a:lnTo>
                <a:lnTo>
                  <a:pt x="342900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92D050">
              <a:alpha val="7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3276600"/>
            <a:ext cx="363220" cy="1447800"/>
          </a:xfrm>
          <a:custGeom>
            <a:avLst/>
            <a:gdLst/>
            <a:ahLst/>
            <a:cxnLst/>
            <a:rect l="l" t="t" r="r" b="b"/>
            <a:pathLst>
              <a:path w="363220" h="1447800">
                <a:moveTo>
                  <a:pt x="0" y="1447800"/>
                </a:moveTo>
                <a:lnTo>
                  <a:pt x="362712" y="1447800"/>
                </a:lnTo>
                <a:lnTo>
                  <a:pt x="362712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4267200"/>
            <a:ext cx="609600" cy="685800"/>
          </a:xfrm>
          <a:custGeom>
            <a:avLst/>
            <a:gdLst/>
            <a:ahLst/>
            <a:cxnLst/>
            <a:rect l="l" t="t" r="r" b="b"/>
            <a:pathLst>
              <a:path w="609600" h="685800">
                <a:moveTo>
                  <a:pt x="0" y="685800"/>
                </a:moveTo>
                <a:lnTo>
                  <a:pt x="609600" y="685800"/>
                </a:lnTo>
                <a:lnTo>
                  <a:pt x="609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800600"/>
            <a:ext cx="419100" cy="1066800"/>
          </a:xfrm>
          <a:custGeom>
            <a:avLst/>
            <a:gdLst/>
            <a:ahLst/>
            <a:cxnLst/>
            <a:rect l="l" t="t" r="r" b="b"/>
            <a:pathLst>
              <a:path w="419100" h="1066800">
                <a:moveTo>
                  <a:pt x="0" y="1066800"/>
                </a:moveTo>
                <a:lnTo>
                  <a:pt x="419100" y="1066800"/>
                </a:lnTo>
                <a:lnTo>
                  <a:pt x="4191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00AFEF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0311" y="5410200"/>
            <a:ext cx="399415" cy="1219200"/>
          </a:xfrm>
          <a:custGeom>
            <a:avLst/>
            <a:gdLst/>
            <a:ahLst/>
            <a:cxnLst/>
            <a:rect l="l" t="t" r="r" b="b"/>
            <a:pathLst>
              <a:path w="399415" h="1219200">
                <a:moveTo>
                  <a:pt x="0" y="1219200"/>
                </a:moveTo>
                <a:lnTo>
                  <a:pt x="399288" y="1219200"/>
                </a:lnTo>
                <a:lnTo>
                  <a:pt x="399288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92D050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0311" y="2686811"/>
            <a:ext cx="551815" cy="970915"/>
          </a:xfrm>
          <a:custGeom>
            <a:avLst/>
            <a:gdLst/>
            <a:ahLst/>
            <a:cxnLst/>
            <a:rect l="l" t="t" r="r" b="b"/>
            <a:pathLst>
              <a:path w="551815" h="970914">
                <a:moveTo>
                  <a:pt x="0" y="970788"/>
                </a:moveTo>
                <a:lnTo>
                  <a:pt x="551688" y="970788"/>
                </a:lnTo>
                <a:lnTo>
                  <a:pt x="551688" y="0"/>
                </a:lnTo>
                <a:lnTo>
                  <a:pt x="0" y="0"/>
                </a:lnTo>
                <a:lnTo>
                  <a:pt x="0" y="970788"/>
                </a:lnTo>
                <a:close/>
              </a:path>
            </a:pathLst>
          </a:custGeom>
          <a:solidFill>
            <a:srgbClr val="00AFEF">
              <a:alpha val="160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172199"/>
            <a:ext cx="515620" cy="685800"/>
          </a:xfrm>
          <a:custGeom>
            <a:avLst/>
            <a:gdLst/>
            <a:ahLst/>
            <a:cxnLst/>
            <a:rect l="l" t="t" r="r" b="b"/>
            <a:pathLst>
              <a:path w="515620" h="685800">
                <a:moveTo>
                  <a:pt x="0" y="685799"/>
                </a:moveTo>
                <a:lnTo>
                  <a:pt x="515112" y="685799"/>
                </a:lnTo>
                <a:lnTo>
                  <a:pt x="515112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FFFF00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290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674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290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674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339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5339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5339" y="6096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40891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83208" y="76200"/>
            <a:ext cx="170815" cy="189230"/>
          </a:xfrm>
          <a:custGeom>
            <a:avLst/>
            <a:gdLst/>
            <a:ahLst/>
            <a:cxnLst/>
            <a:rect l="l" t="t" r="r" b="b"/>
            <a:pathLst>
              <a:path w="170815" h="189229">
                <a:moveTo>
                  <a:pt x="0" y="188975"/>
                </a:moveTo>
                <a:lnTo>
                  <a:pt x="170687" y="188975"/>
                </a:lnTo>
                <a:lnTo>
                  <a:pt x="170687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0891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75447" y="2426207"/>
            <a:ext cx="10668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75447" y="2426207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75447" y="3505200"/>
            <a:ext cx="106680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75447" y="35052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9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75447" y="4572000"/>
            <a:ext cx="1066800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75447" y="45720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0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9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75447" y="1371600"/>
            <a:ext cx="10668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75447" y="13716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75447" y="5638800"/>
            <a:ext cx="1069848" cy="7589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75447" y="5638800"/>
            <a:ext cx="1069975" cy="759460"/>
          </a:xfrm>
          <a:custGeom>
            <a:avLst/>
            <a:gdLst/>
            <a:ahLst/>
            <a:cxnLst/>
            <a:rect l="l" t="t" r="r" b="b"/>
            <a:pathLst>
              <a:path w="1069975" h="759460">
                <a:moveTo>
                  <a:pt x="0" y="126491"/>
                </a:moveTo>
                <a:lnTo>
                  <a:pt x="9941" y="77254"/>
                </a:lnTo>
                <a:lnTo>
                  <a:pt x="37052" y="37047"/>
                </a:lnTo>
                <a:lnTo>
                  <a:pt x="77259" y="9939"/>
                </a:lnTo>
                <a:lnTo>
                  <a:pt x="126492" y="0"/>
                </a:lnTo>
                <a:lnTo>
                  <a:pt x="943355" y="0"/>
                </a:lnTo>
                <a:lnTo>
                  <a:pt x="992588" y="9939"/>
                </a:lnTo>
                <a:lnTo>
                  <a:pt x="1032795" y="37047"/>
                </a:lnTo>
                <a:lnTo>
                  <a:pt x="1059906" y="77254"/>
                </a:lnTo>
                <a:lnTo>
                  <a:pt x="1069848" y="126491"/>
                </a:lnTo>
                <a:lnTo>
                  <a:pt x="1069848" y="632460"/>
                </a:lnTo>
                <a:lnTo>
                  <a:pt x="1059906" y="681697"/>
                </a:lnTo>
                <a:lnTo>
                  <a:pt x="1032795" y="721904"/>
                </a:lnTo>
                <a:lnTo>
                  <a:pt x="992588" y="749012"/>
                </a:lnTo>
                <a:lnTo>
                  <a:pt x="943355" y="758952"/>
                </a:lnTo>
                <a:lnTo>
                  <a:pt x="126492" y="758952"/>
                </a:lnTo>
                <a:lnTo>
                  <a:pt x="77259" y="749012"/>
                </a:lnTo>
                <a:lnTo>
                  <a:pt x="37052" y="721904"/>
                </a:lnTo>
                <a:lnTo>
                  <a:pt x="9941" y="681697"/>
                </a:lnTo>
                <a:lnTo>
                  <a:pt x="0" y="632460"/>
                </a:lnTo>
                <a:lnTo>
                  <a:pt x="0" y="1264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80643" y="1506369"/>
            <a:ext cx="3966845" cy="128460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4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3000" b="1" spc="-10" dirty="0">
                <a:latin typeface="Calibri"/>
                <a:cs typeface="Calibri"/>
              </a:rPr>
              <a:t>E-commerce </a:t>
            </a:r>
            <a:r>
              <a:rPr sz="3000" b="1" dirty="0">
                <a:latin typeface="Calibri"/>
                <a:cs typeface="Calibri"/>
              </a:rPr>
              <a:t>in</a:t>
            </a:r>
            <a:r>
              <a:rPr sz="3000" b="1" spc="-120" dirty="0">
                <a:latin typeface="Calibri"/>
                <a:cs typeface="Calibri"/>
              </a:rPr>
              <a:t> </a:t>
            </a:r>
            <a:r>
              <a:rPr sz="3000" b="1" spc="-15" dirty="0">
                <a:latin typeface="Calibri"/>
                <a:cs typeface="Calibri"/>
              </a:rPr>
              <a:t>general</a:t>
            </a:r>
            <a:endParaRPr sz="3000">
              <a:latin typeface="Calibri"/>
              <a:cs typeface="Calibri"/>
            </a:endParaRPr>
          </a:p>
          <a:p>
            <a:pPr marL="1155700" lvl="1" indent="-229235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200" spc="-10" dirty="0">
                <a:latin typeface="Calibri"/>
                <a:cs typeface="Calibri"/>
              </a:rPr>
              <a:t>E-Purchasing</a:t>
            </a:r>
            <a:endParaRPr sz="2200">
              <a:latin typeface="Calibri"/>
              <a:cs typeface="Calibri"/>
            </a:endParaRPr>
          </a:p>
          <a:p>
            <a:pPr marL="1155700" lvl="1" indent="-22923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200" spc="-15" dirty="0">
                <a:latin typeface="Calibri"/>
                <a:cs typeface="Calibri"/>
              </a:rPr>
              <a:t>E-Marketing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80643" y="5229730"/>
            <a:ext cx="3162300" cy="128397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3000" b="1" spc="-10" dirty="0">
                <a:latin typeface="Calibri"/>
                <a:cs typeface="Calibri"/>
              </a:rPr>
              <a:t>E-Commerce</a:t>
            </a:r>
            <a:r>
              <a:rPr sz="3000" b="1" spc="-9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type</a:t>
            </a:r>
            <a:endParaRPr sz="3000">
              <a:latin typeface="Calibri"/>
              <a:cs typeface="Calibri"/>
            </a:endParaRPr>
          </a:p>
          <a:p>
            <a:pPr marL="1155700" lvl="1" indent="-229235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200" spc="-10" dirty="0">
                <a:latin typeface="Calibri"/>
                <a:cs typeface="Calibri"/>
              </a:rPr>
              <a:t>Pure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click</a:t>
            </a:r>
            <a:endParaRPr sz="2200">
              <a:latin typeface="Calibri"/>
              <a:cs typeface="Calibri"/>
            </a:endParaRPr>
          </a:p>
          <a:p>
            <a:pPr marL="1155700" lvl="1" indent="-22923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200" spc="-5" dirty="0">
                <a:latin typeface="Calibri"/>
                <a:cs typeface="Calibri"/>
              </a:rPr>
              <a:t>Brick n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Click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80872" y="3068823"/>
            <a:ext cx="6615683" cy="19898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EABB10E-D518-4B82-84B0-D62CB4F820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125" y="40562"/>
            <a:ext cx="1161071" cy="12660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3604" y="4456303"/>
            <a:ext cx="53479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572895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DESIGNING </a:t>
            </a:r>
            <a:r>
              <a:rPr sz="2800" spc="-5" dirty="0"/>
              <a:t>&amp; </a:t>
            </a:r>
            <a:r>
              <a:rPr sz="2800" spc="-10" dirty="0"/>
              <a:t>MANAGING  </a:t>
            </a:r>
            <a:r>
              <a:rPr sz="2800" spc="-30" dirty="0"/>
              <a:t>INTEGRATED </a:t>
            </a:r>
            <a:r>
              <a:rPr sz="2800" spc="-5" dirty="0"/>
              <a:t>MARKETING</a:t>
            </a:r>
            <a:r>
              <a:rPr sz="2800" spc="45" dirty="0"/>
              <a:t> </a:t>
            </a:r>
            <a:r>
              <a:rPr sz="2800" spc="-10" dirty="0"/>
              <a:t>CHANNELS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7775447" y="2426207"/>
            <a:ext cx="10668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5447" y="2426207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5447" y="3505200"/>
            <a:ext cx="106680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75447" y="35052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9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75447" y="4572000"/>
            <a:ext cx="1066800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75447" y="45720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0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9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75447" y="1371600"/>
            <a:ext cx="10668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5447" y="13716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75447" y="5638800"/>
            <a:ext cx="1069848" cy="7589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75447" y="5638800"/>
            <a:ext cx="1069975" cy="759460"/>
          </a:xfrm>
          <a:custGeom>
            <a:avLst/>
            <a:gdLst/>
            <a:ahLst/>
            <a:cxnLst/>
            <a:rect l="l" t="t" r="r" b="b"/>
            <a:pathLst>
              <a:path w="1069975" h="759460">
                <a:moveTo>
                  <a:pt x="0" y="126491"/>
                </a:moveTo>
                <a:lnTo>
                  <a:pt x="9941" y="77254"/>
                </a:lnTo>
                <a:lnTo>
                  <a:pt x="37052" y="37047"/>
                </a:lnTo>
                <a:lnTo>
                  <a:pt x="77259" y="9939"/>
                </a:lnTo>
                <a:lnTo>
                  <a:pt x="126492" y="0"/>
                </a:lnTo>
                <a:lnTo>
                  <a:pt x="943355" y="0"/>
                </a:lnTo>
                <a:lnTo>
                  <a:pt x="992588" y="9939"/>
                </a:lnTo>
                <a:lnTo>
                  <a:pt x="1032795" y="37047"/>
                </a:lnTo>
                <a:lnTo>
                  <a:pt x="1059906" y="77254"/>
                </a:lnTo>
                <a:lnTo>
                  <a:pt x="1069848" y="126491"/>
                </a:lnTo>
                <a:lnTo>
                  <a:pt x="1069848" y="632460"/>
                </a:lnTo>
                <a:lnTo>
                  <a:pt x="1059906" y="681697"/>
                </a:lnTo>
                <a:lnTo>
                  <a:pt x="1032795" y="721904"/>
                </a:lnTo>
                <a:lnTo>
                  <a:pt x="992588" y="749012"/>
                </a:lnTo>
                <a:lnTo>
                  <a:pt x="943355" y="758952"/>
                </a:lnTo>
                <a:lnTo>
                  <a:pt x="126492" y="758952"/>
                </a:lnTo>
                <a:lnTo>
                  <a:pt x="77259" y="749012"/>
                </a:lnTo>
                <a:lnTo>
                  <a:pt x="37052" y="721904"/>
                </a:lnTo>
                <a:lnTo>
                  <a:pt x="9941" y="681697"/>
                </a:lnTo>
                <a:lnTo>
                  <a:pt x="0" y="632460"/>
                </a:lnTo>
                <a:lnTo>
                  <a:pt x="0" y="1264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4000500"/>
            <a:ext cx="342900" cy="419100"/>
          </a:xfrm>
          <a:custGeom>
            <a:avLst/>
            <a:gdLst/>
            <a:ahLst/>
            <a:cxnLst/>
            <a:rect l="l" t="t" r="r" b="b"/>
            <a:pathLst>
              <a:path w="342900" h="419100">
                <a:moveTo>
                  <a:pt x="0" y="419100"/>
                </a:moveTo>
                <a:lnTo>
                  <a:pt x="342900" y="419100"/>
                </a:lnTo>
                <a:lnTo>
                  <a:pt x="3429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92D05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1002791"/>
            <a:ext cx="533400" cy="1511935"/>
          </a:xfrm>
          <a:custGeom>
            <a:avLst/>
            <a:gdLst/>
            <a:ahLst/>
            <a:cxnLst/>
            <a:rect l="l" t="t" r="r" b="b"/>
            <a:pathLst>
              <a:path w="533400" h="1511935">
                <a:moveTo>
                  <a:pt x="0" y="1511808"/>
                </a:moveTo>
                <a:lnTo>
                  <a:pt x="533400" y="1511808"/>
                </a:lnTo>
                <a:lnTo>
                  <a:pt x="533400" y="0"/>
                </a:lnTo>
                <a:lnTo>
                  <a:pt x="0" y="0"/>
                </a:lnTo>
                <a:lnTo>
                  <a:pt x="0" y="1511808"/>
                </a:lnTo>
                <a:close/>
              </a:path>
            </a:pathLst>
          </a:custGeom>
          <a:solidFill>
            <a:srgbClr val="00AFEF">
              <a:alpha val="6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76200"/>
            <a:ext cx="304800" cy="1447800"/>
          </a:xfrm>
          <a:custGeom>
            <a:avLst/>
            <a:gdLst/>
            <a:ahLst/>
            <a:cxnLst/>
            <a:rect l="l" t="t" r="r" b="b"/>
            <a:pathLst>
              <a:path w="304800" h="1447800">
                <a:moveTo>
                  <a:pt x="0" y="1447800"/>
                </a:moveTo>
                <a:lnTo>
                  <a:pt x="304800" y="1447800"/>
                </a:lnTo>
                <a:lnTo>
                  <a:pt x="3048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2400" y="6096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609600"/>
                </a:moveTo>
                <a:lnTo>
                  <a:pt x="533400" y="609600"/>
                </a:lnTo>
                <a:lnTo>
                  <a:pt x="533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92D050">
              <a:alpha val="4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20574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00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2900" y="2286000"/>
            <a:ext cx="342900" cy="800100"/>
          </a:xfrm>
          <a:custGeom>
            <a:avLst/>
            <a:gdLst/>
            <a:ahLst/>
            <a:cxnLst/>
            <a:rect l="l" t="t" r="r" b="b"/>
            <a:pathLst>
              <a:path w="342900" h="800100">
                <a:moveTo>
                  <a:pt x="0" y="800100"/>
                </a:moveTo>
                <a:lnTo>
                  <a:pt x="342900" y="800100"/>
                </a:lnTo>
                <a:lnTo>
                  <a:pt x="342900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92D050">
              <a:alpha val="7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2400" y="3276600"/>
            <a:ext cx="363220" cy="1447800"/>
          </a:xfrm>
          <a:custGeom>
            <a:avLst/>
            <a:gdLst/>
            <a:ahLst/>
            <a:cxnLst/>
            <a:rect l="l" t="t" r="r" b="b"/>
            <a:pathLst>
              <a:path w="363220" h="1447800">
                <a:moveTo>
                  <a:pt x="0" y="1447800"/>
                </a:moveTo>
                <a:lnTo>
                  <a:pt x="362712" y="1447800"/>
                </a:lnTo>
                <a:lnTo>
                  <a:pt x="362712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4267200"/>
            <a:ext cx="609600" cy="685800"/>
          </a:xfrm>
          <a:custGeom>
            <a:avLst/>
            <a:gdLst/>
            <a:ahLst/>
            <a:cxnLst/>
            <a:rect l="l" t="t" r="r" b="b"/>
            <a:pathLst>
              <a:path w="609600" h="685800">
                <a:moveTo>
                  <a:pt x="0" y="685800"/>
                </a:moveTo>
                <a:lnTo>
                  <a:pt x="609600" y="685800"/>
                </a:lnTo>
                <a:lnTo>
                  <a:pt x="609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4800600"/>
            <a:ext cx="419100" cy="1066800"/>
          </a:xfrm>
          <a:custGeom>
            <a:avLst/>
            <a:gdLst/>
            <a:ahLst/>
            <a:cxnLst/>
            <a:rect l="l" t="t" r="r" b="b"/>
            <a:pathLst>
              <a:path w="419100" h="1066800">
                <a:moveTo>
                  <a:pt x="0" y="1066800"/>
                </a:moveTo>
                <a:lnTo>
                  <a:pt x="419100" y="1066800"/>
                </a:lnTo>
                <a:lnTo>
                  <a:pt x="4191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00AFEF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0311" y="5410200"/>
            <a:ext cx="399415" cy="1219200"/>
          </a:xfrm>
          <a:custGeom>
            <a:avLst/>
            <a:gdLst/>
            <a:ahLst/>
            <a:cxnLst/>
            <a:rect l="l" t="t" r="r" b="b"/>
            <a:pathLst>
              <a:path w="399415" h="1219200">
                <a:moveTo>
                  <a:pt x="0" y="1219200"/>
                </a:moveTo>
                <a:lnTo>
                  <a:pt x="399288" y="1219200"/>
                </a:lnTo>
                <a:lnTo>
                  <a:pt x="399288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92D050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0311" y="2686811"/>
            <a:ext cx="551815" cy="970915"/>
          </a:xfrm>
          <a:custGeom>
            <a:avLst/>
            <a:gdLst/>
            <a:ahLst/>
            <a:cxnLst/>
            <a:rect l="l" t="t" r="r" b="b"/>
            <a:pathLst>
              <a:path w="551815" h="970914">
                <a:moveTo>
                  <a:pt x="0" y="970788"/>
                </a:moveTo>
                <a:lnTo>
                  <a:pt x="551688" y="970788"/>
                </a:lnTo>
                <a:lnTo>
                  <a:pt x="551688" y="0"/>
                </a:lnTo>
                <a:lnTo>
                  <a:pt x="0" y="0"/>
                </a:lnTo>
                <a:lnTo>
                  <a:pt x="0" y="970788"/>
                </a:lnTo>
                <a:close/>
              </a:path>
            </a:pathLst>
          </a:custGeom>
          <a:solidFill>
            <a:srgbClr val="00AFEF">
              <a:alpha val="160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6172199"/>
            <a:ext cx="515620" cy="685800"/>
          </a:xfrm>
          <a:custGeom>
            <a:avLst/>
            <a:gdLst/>
            <a:ahLst/>
            <a:cxnLst/>
            <a:rect l="l" t="t" r="r" b="b"/>
            <a:pathLst>
              <a:path w="515620" h="685800">
                <a:moveTo>
                  <a:pt x="0" y="685799"/>
                </a:moveTo>
                <a:lnTo>
                  <a:pt x="515112" y="685799"/>
                </a:lnTo>
                <a:lnTo>
                  <a:pt x="515112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FFFF00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290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674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290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674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5339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5339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5339" y="6096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40891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83208" y="76200"/>
            <a:ext cx="170815" cy="189230"/>
          </a:xfrm>
          <a:custGeom>
            <a:avLst/>
            <a:gdLst/>
            <a:ahLst/>
            <a:cxnLst/>
            <a:rect l="l" t="t" r="r" b="b"/>
            <a:pathLst>
              <a:path w="170815" h="189229">
                <a:moveTo>
                  <a:pt x="0" y="188975"/>
                </a:moveTo>
                <a:lnTo>
                  <a:pt x="170687" y="188975"/>
                </a:lnTo>
                <a:lnTo>
                  <a:pt x="170687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40891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62300" y="216408"/>
            <a:ext cx="1280160" cy="91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62300" y="216408"/>
            <a:ext cx="1280160" cy="914400"/>
          </a:xfrm>
          <a:custGeom>
            <a:avLst/>
            <a:gdLst/>
            <a:ahLst/>
            <a:cxnLst/>
            <a:rect l="l" t="t" r="r" b="b"/>
            <a:pathLst>
              <a:path w="1280160" h="9144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1127760" y="0"/>
                </a:lnTo>
                <a:lnTo>
                  <a:pt x="1175942" y="7766"/>
                </a:lnTo>
                <a:lnTo>
                  <a:pt x="1217779" y="29394"/>
                </a:lnTo>
                <a:lnTo>
                  <a:pt x="1250765" y="62380"/>
                </a:lnTo>
                <a:lnTo>
                  <a:pt x="1272393" y="104217"/>
                </a:lnTo>
                <a:lnTo>
                  <a:pt x="1280160" y="152400"/>
                </a:lnTo>
                <a:lnTo>
                  <a:pt x="1280160" y="762000"/>
                </a:lnTo>
                <a:lnTo>
                  <a:pt x="1272393" y="810182"/>
                </a:lnTo>
                <a:lnTo>
                  <a:pt x="1250765" y="852019"/>
                </a:lnTo>
                <a:lnTo>
                  <a:pt x="1217779" y="885005"/>
                </a:lnTo>
                <a:lnTo>
                  <a:pt x="1175942" y="906633"/>
                </a:lnTo>
                <a:lnTo>
                  <a:pt x="1127760" y="914400"/>
                </a:lnTo>
                <a:lnTo>
                  <a:pt x="152400" y="914400"/>
                </a:lnTo>
                <a:lnTo>
                  <a:pt x="104217" y="906633"/>
                </a:lnTo>
                <a:lnTo>
                  <a:pt x="62380" y="885005"/>
                </a:lnTo>
                <a:lnTo>
                  <a:pt x="29394" y="852019"/>
                </a:lnTo>
                <a:lnTo>
                  <a:pt x="7766" y="810182"/>
                </a:lnTo>
                <a:lnTo>
                  <a:pt x="0" y="762000"/>
                </a:lnTo>
                <a:lnTo>
                  <a:pt x="0" y="152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05728" y="216408"/>
            <a:ext cx="1280160" cy="914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205728" y="216408"/>
            <a:ext cx="1280160" cy="914400"/>
          </a:xfrm>
          <a:custGeom>
            <a:avLst/>
            <a:gdLst/>
            <a:ahLst/>
            <a:cxnLst/>
            <a:rect l="l" t="t" r="r" b="b"/>
            <a:pathLst>
              <a:path w="1280159" h="9144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1127760" y="0"/>
                </a:lnTo>
                <a:lnTo>
                  <a:pt x="1175942" y="7766"/>
                </a:lnTo>
                <a:lnTo>
                  <a:pt x="1217779" y="29394"/>
                </a:lnTo>
                <a:lnTo>
                  <a:pt x="1250765" y="62380"/>
                </a:lnTo>
                <a:lnTo>
                  <a:pt x="1272393" y="104217"/>
                </a:lnTo>
                <a:lnTo>
                  <a:pt x="1280160" y="152400"/>
                </a:lnTo>
                <a:lnTo>
                  <a:pt x="1280160" y="762000"/>
                </a:lnTo>
                <a:lnTo>
                  <a:pt x="1272393" y="810182"/>
                </a:lnTo>
                <a:lnTo>
                  <a:pt x="1250765" y="852019"/>
                </a:lnTo>
                <a:lnTo>
                  <a:pt x="1217779" y="885005"/>
                </a:lnTo>
                <a:lnTo>
                  <a:pt x="1175942" y="906633"/>
                </a:lnTo>
                <a:lnTo>
                  <a:pt x="1127760" y="914400"/>
                </a:lnTo>
                <a:lnTo>
                  <a:pt x="152400" y="914400"/>
                </a:lnTo>
                <a:lnTo>
                  <a:pt x="104217" y="906633"/>
                </a:lnTo>
                <a:lnTo>
                  <a:pt x="62380" y="885005"/>
                </a:lnTo>
                <a:lnTo>
                  <a:pt x="29394" y="852019"/>
                </a:lnTo>
                <a:lnTo>
                  <a:pt x="7766" y="810182"/>
                </a:lnTo>
                <a:lnTo>
                  <a:pt x="0" y="762000"/>
                </a:lnTo>
                <a:lnTo>
                  <a:pt x="0" y="152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698491" y="216408"/>
            <a:ext cx="1280160" cy="914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98491" y="216408"/>
            <a:ext cx="1280160" cy="914400"/>
          </a:xfrm>
          <a:custGeom>
            <a:avLst/>
            <a:gdLst/>
            <a:ahLst/>
            <a:cxnLst/>
            <a:rect l="l" t="t" r="r" b="b"/>
            <a:pathLst>
              <a:path w="1280160" h="9144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1127760" y="0"/>
                </a:lnTo>
                <a:lnTo>
                  <a:pt x="1175942" y="7766"/>
                </a:lnTo>
                <a:lnTo>
                  <a:pt x="1217779" y="29394"/>
                </a:lnTo>
                <a:lnTo>
                  <a:pt x="1250765" y="62380"/>
                </a:lnTo>
                <a:lnTo>
                  <a:pt x="1272393" y="104217"/>
                </a:lnTo>
                <a:lnTo>
                  <a:pt x="1280160" y="152400"/>
                </a:lnTo>
                <a:lnTo>
                  <a:pt x="1280160" y="762000"/>
                </a:lnTo>
                <a:lnTo>
                  <a:pt x="1272393" y="810182"/>
                </a:lnTo>
                <a:lnTo>
                  <a:pt x="1250765" y="852019"/>
                </a:lnTo>
                <a:lnTo>
                  <a:pt x="1217779" y="885005"/>
                </a:lnTo>
                <a:lnTo>
                  <a:pt x="1175942" y="906633"/>
                </a:lnTo>
                <a:lnTo>
                  <a:pt x="1127760" y="914400"/>
                </a:lnTo>
                <a:lnTo>
                  <a:pt x="152400" y="914400"/>
                </a:lnTo>
                <a:lnTo>
                  <a:pt x="104217" y="906633"/>
                </a:lnTo>
                <a:lnTo>
                  <a:pt x="62380" y="885005"/>
                </a:lnTo>
                <a:lnTo>
                  <a:pt x="29394" y="852019"/>
                </a:lnTo>
                <a:lnTo>
                  <a:pt x="7766" y="810182"/>
                </a:lnTo>
                <a:lnTo>
                  <a:pt x="0" y="762000"/>
                </a:lnTo>
                <a:lnTo>
                  <a:pt x="0" y="152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50492" y="228600"/>
            <a:ext cx="1280159" cy="914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50492" y="228600"/>
            <a:ext cx="1280160" cy="914400"/>
          </a:xfrm>
          <a:custGeom>
            <a:avLst/>
            <a:gdLst/>
            <a:ahLst/>
            <a:cxnLst/>
            <a:rect l="l" t="t" r="r" b="b"/>
            <a:pathLst>
              <a:path w="1280160" h="9144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1127759" y="0"/>
                </a:lnTo>
                <a:lnTo>
                  <a:pt x="1175942" y="7766"/>
                </a:lnTo>
                <a:lnTo>
                  <a:pt x="1217779" y="29394"/>
                </a:lnTo>
                <a:lnTo>
                  <a:pt x="1250765" y="62380"/>
                </a:lnTo>
                <a:lnTo>
                  <a:pt x="1272393" y="104217"/>
                </a:lnTo>
                <a:lnTo>
                  <a:pt x="1280159" y="152400"/>
                </a:lnTo>
                <a:lnTo>
                  <a:pt x="1280159" y="762000"/>
                </a:lnTo>
                <a:lnTo>
                  <a:pt x="1272393" y="810182"/>
                </a:lnTo>
                <a:lnTo>
                  <a:pt x="1250765" y="852019"/>
                </a:lnTo>
                <a:lnTo>
                  <a:pt x="1217779" y="885005"/>
                </a:lnTo>
                <a:lnTo>
                  <a:pt x="1175942" y="906633"/>
                </a:lnTo>
                <a:lnTo>
                  <a:pt x="1127759" y="914400"/>
                </a:lnTo>
                <a:lnTo>
                  <a:pt x="152400" y="914400"/>
                </a:lnTo>
                <a:lnTo>
                  <a:pt x="104217" y="906633"/>
                </a:lnTo>
                <a:lnTo>
                  <a:pt x="62380" y="885005"/>
                </a:lnTo>
                <a:lnTo>
                  <a:pt x="29394" y="852019"/>
                </a:lnTo>
                <a:lnTo>
                  <a:pt x="7766" y="810182"/>
                </a:lnTo>
                <a:lnTo>
                  <a:pt x="0" y="762000"/>
                </a:lnTo>
                <a:lnTo>
                  <a:pt x="0" y="152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8492235" y="6465214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fld>
            <a:endParaRPr sz="1200">
              <a:latin typeface="Calibri"/>
              <a:cs typeface="Calibri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40FAEEDF-B31C-4D08-805E-C1931DFE01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125" y="40562"/>
            <a:ext cx="1161071" cy="126609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3958" y="4390135"/>
            <a:ext cx="404749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8175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MANAGING </a:t>
            </a:r>
            <a:r>
              <a:rPr sz="2800" spc="-25" dirty="0"/>
              <a:t>RETAILING,  </a:t>
            </a:r>
            <a:r>
              <a:rPr sz="2800" spc="-10" dirty="0"/>
              <a:t>WHOLESALING </a:t>
            </a:r>
            <a:r>
              <a:rPr sz="2800" spc="-5" dirty="0"/>
              <a:t>&amp;</a:t>
            </a:r>
            <a:r>
              <a:rPr sz="2800" spc="-55" dirty="0"/>
              <a:t> </a:t>
            </a:r>
            <a:r>
              <a:rPr sz="2800" spc="-15" dirty="0"/>
              <a:t>LOGISTICS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7775447" y="2426207"/>
            <a:ext cx="10668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5447" y="2426207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5447" y="3505200"/>
            <a:ext cx="106680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75447" y="35052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9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75447" y="4572000"/>
            <a:ext cx="1066800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75447" y="45720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0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9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75447" y="1371600"/>
            <a:ext cx="10668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5447" y="13716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75447" y="5638800"/>
            <a:ext cx="1069848" cy="7589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75447" y="5638800"/>
            <a:ext cx="1069975" cy="759460"/>
          </a:xfrm>
          <a:custGeom>
            <a:avLst/>
            <a:gdLst/>
            <a:ahLst/>
            <a:cxnLst/>
            <a:rect l="l" t="t" r="r" b="b"/>
            <a:pathLst>
              <a:path w="1069975" h="759460">
                <a:moveTo>
                  <a:pt x="0" y="126491"/>
                </a:moveTo>
                <a:lnTo>
                  <a:pt x="9941" y="77254"/>
                </a:lnTo>
                <a:lnTo>
                  <a:pt x="37052" y="37047"/>
                </a:lnTo>
                <a:lnTo>
                  <a:pt x="77259" y="9939"/>
                </a:lnTo>
                <a:lnTo>
                  <a:pt x="126492" y="0"/>
                </a:lnTo>
                <a:lnTo>
                  <a:pt x="943355" y="0"/>
                </a:lnTo>
                <a:lnTo>
                  <a:pt x="992588" y="9939"/>
                </a:lnTo>
                <a:lnTo>
                  <a:pt x="1032795" y="37047"/>
                </a:lnTo>
                <a:lnTo>
                  <a:pt x="1059906" y="77254"/>
                </a:lnTo>
                <a:lnTo>
                  <a:pt x="1069848" y="126491"/>
                </a:lnTo>
                <a:lnTo>
                  <a:pt x="1069848" y="632460"/>
                </a:lnTo>
                <a:lnTo>
                  <a:pt x="1059906" y="681697"/>
                </a:lnTo>
                <a:lnTo>
                  <a:pt x="1032795" y="721904"/>
                </a:lnTo>
                <a:lnTo>
                  <a:pt x="992588" y="749012"/>
                </a:lnTo>
                <a:lnTo>
                  <a:pt x="943355" y="758952"/>
                </a:lnTo>
                <a:lnTo>
                  <a:pt x="126492" y="758952"/>
                </a:lnTo>
                <a:lnTo>
                  <a:pt x="77259" y="749012"/>
                </a:lnTo>
                <a:lnTo>
                  <a:pt x="37052" y="721904"/>
                </a:lnTo>
                <a:lnTo>
                  <a:pt x="9941" y="681697"/>
                </a:lnTo>
                <a:lnTo>
                  <a:pt x="0" y="632460"/>
                </a:lnTo>
                <a:lnTo>
                  <a:pt x="0" y="1264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4000500"/>
            <a:ext cx="342900" cy="419100"/>
          </a:xfrm>
          <a:custGeom>
            <a:avLst/>
            <a:gdLst/>
            <a:ahLst/>
            <a:cxnLst/>
            <a:rect l="l" t="t" r="r" b="b"/>
            <a:pathLst>
              <a:path w="342900" h="419100">
                <a:moveTo>
                  <a:pt x="0" y="419100"/>
                </a:moveTo>
                <a:lnTo>
                  <a:pt x="342900" y="419100"/>
                </a:lnTo>
                <a:lnTo>
                  <a:pt x="3429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92D05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" y="1002791"/>
            <a:ext cx="533400" cy="1511935"/>
          </a:xfrm>
          <a:custGeom>
            <a:avLst/>
            <a:gdLst/>
            <a:ahLst/>
            <a:cxnLst/>
            <a:rect l="l" t="t" r="r" b="b"/>
            <a:pathLst>
              <a:path w="533400" h="1511935">
                <a:moveTo>
                  <a:pt x="0" y="1511808"/>
                </a:moveTo>
                <a:lnTo>
                  <a:pt x="533400" y="1511808"/>
                </a:lnTo>
                <a:lnTo>
                  <a:pt x="533400" y="0"/>
                </a:lnTo>
                <a:lnTo>
                  <a:pt x="0" y="0"/>
                </a:lnTo>
                <a:lnTo>
                  <a:pt x="0" y="1511808"/>
                </a:lnTo>
                <a:close/>
              </a:path>
            </a:pathLst>
          </a:custGeom>
          <a:solidFill>
            <a:srgbClr val="00AFEF">
              <a:alpha val="6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76200"/>
            <a:ext cx="304800" cy="1447800"/>
          </a:xfrm>
          <a:custGeom>
            <a:avLst/>
            <a:gdLst/>
            <a:ahLst/>
            <a:cxnLst/>
            <a:rect l="l" t="t" r="r" b="b"/>
            <a:pathLst>
              <a:path w="304800" h="1447800">
                <a:moveTo>
                  <a:pt x="0" y="1447800"/>
                </a:moveTo>
                <a:lnTo>
                  <a:pt x="304800" y="1447800"/>
                </a:lnTo>
                <a:lnTo>
                  <a:pt x="3048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2400" y="6096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609600"/>
                </a:moveTo>
                <a:lnTo>
                  <a:pt x="533400" y="609600"/>
                </a:lnTo>
                <a:lnTo>
                  <a:pt x="533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92D050">
              <a:alpha val="4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20574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00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2900" y="2286000"/>
            <a:ext cx="342900" cy="800100"/>
          </a:xfrm>
          <a:custGeom>
            <a:avLst/>
            <a:gdLst/>
            <a:ahLst/>
            <a:cxnLst/>
            <a:rect l="l" t="t" r="r" b="b"/>
            <a:pathLst>
              <a:path w="342900" h="800100">
                <a:moveTo>
                  <a:pt x="0" y="800100"/>
                </a:moveTo>
                <a:lnTo>
                  <a:pt x="342900" y="800100"/>
                </a:lnTo>
                <a:lnTo>
                  <a:pt x="342900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92D050">
              <a:alpha val="7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2400" y="3276600"/>
            <a:ext cx="363220" cy="1447800"/>
          </a:xfrm>
          <a:custGeom>
            <a:avLst/>
            <a:gdLst/>
            <a:ahLst/>
            <a:cxnLst/>
            <a:rect l="l" t="t" r="r" b="b"/>
            <a:pathLst>
              <a:path w="363220" h="1447800">
                <a:moveTo>
                  <a:pt x="0" y="1447800"/>
                </a:moveTo>
                <a:lnTo>
                  <a:pt x="362712" y="1447800"/>
                </a:lnTo>
                <a:lnTo>
                  <a:pt x="362712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200" y="4267200"/>
            <a:ext cx="609600" cy="685800"/>
          </a:xfrm>
          <a:custGeom>
            <a:avLst/>
            <a:gdLst/>
            <a:ahLst/>
            <a:cxnLst/>
            <a:rect l="l" t="t" r="r" b="b"/>
            <a:pathLst>
              <a:path w="609600" h="685800">
                <a:moveTo>
                  <a:pt x="0" y="685800"/>
                </a:moveTo>
                <a:lnTo>
                  <a:pt x="609600" y="685800"/>
                </a:lnTo>
                <a:lnTo>
                  <a:pt x="609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4800600"/>
            <a:ext cx="419100" cy="1066800"/>
          </a:xfrm>
          <a:custGeom>
            <a:avLst/>
            <a:gdLst/>
            <a:ahLst/>
            <a:cxnLst/>
            <a:rect l="l" t="t" r="r" b="b"/>
            <a:pathLst>
              <a:path w="419100" h="1066800">
                <a:moveTo>
                  <a:pt x="0" y="1066800"/>
                </a:moveTo>
                <a:lnTo>
                  <a:pt x="419100" y="1066800"/>
                </a:lnTo>
                <a:lnTo>
                  <a:pt x="4191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00AFEF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0311" y="5410200"/>
            <a:ext cx="399415" cy="1219200"/>
          </a:xfrm>
          <a:custGeom>
            <a:avLst/>
            <a:gdLst/>
            <a:ahLst/>
            <a:cxnLst/>
            <a:rect l="l" t="t" r="r" b="b"/>
            <a:pathLst>
              <a:path w="399415" h="1219200">
                <a:moveTo>
                  <a:pt x="0" y="1219200"/>
                </a:moveTo>
                <a:lnTo>
                  <a:pt x="399288" y="1219200"/>
                </a:lnTo>
                <a:lnTo>
                  <a:pt x="399288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92D050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0311" y="2686811"/>
            <a:ext cx="551815" cy="970915"/>
          </a:xfrm>
          <a:custGeom>
            <a:avLst/>
            <a:gdLst/>
            <a:ahLst/>
            <a:cxnLst/>
            <a:rect l="l" t="t" r="r" b="b"/>
            <a:pathLst>
              <a:path w="551815" h="970914">
                <a:moveTo>
                  <a:pt x="0" y="970788"/>
                </a:moveTo>
                <a:lnTo>
                  <a:pt x="551688" y="970788"/>
                </a:lnTo>
                <a:lnTo>
                  <a:pt x="551688" y="0"/>
                </a:lnTo>
                <a:lnTo>
                  <a:pt x="0" y="0"/>
                </a:lnTo>
                <a:lnTo>
                  <a:pt x="0" y="970788"/>
                </a:lnTo>
                <a:close/>
              </a:path>
            </a:pathLst>
          </a:custGeom>
          <a:solidFill>
            <a:srgbClr val="00AFEF">
              <a:alpha val="160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6172199"/>
            <a:ext cx="515620" cy="685800"/>
          </a:xfrm>
          <a:custGeom>
            <a:avLst/>
            <a:gdLst/>
            <a:ahLst/>
            <a:cxnLst/>
            <a:rect l="l" t="t" r="r" b="b"/>
            <a:pathLst>
              <a:path w="515620" h="685800">
                <a:moveTo>
                  <a:pt x="0" y="685799"/>
                </a:moveTo>
                <a:lnTo>
                  <a:pt x="515112" y="685799"/>
                </a:lnTo>
                <a:lnTo>
                  <a:pt x="515112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FFFF00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290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674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290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674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5339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5339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5339" y="6096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40891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83208" y="76200"/>
            <a:ext cx="170815" cy="189230"/>
          </a:xfrm>
          <a:custGeom>
            <a:avLst/>
            <a:gdLst/>
            <a:ahLst/>
            <a:cxnLst/>
            <a:rect l="l" t="t" r="r" b="b"/>
            <a:pathLst>
              <a:path w="170815" h="189229">
                <a:moveTo>
                  <a:pt x="0" y="188975"/>
                </a:moveTo>
                <a:lnTo>
                  <a:pt x="170687" y="188975"/>
                </a:lnTo>
                <a:lnTo>
                  <a:pt x="170687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40891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62300" y="216408"/>
            <a:ext cx="1280160" cy="91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62300" y="216408"/>
            <a:ext cx="1280160" cy="914400"/>
          </a:xfrm>
          <a:custGeom>
            <a:avLst/>
            <a:gdLst/>
            <a:ahLst/>
            <a:cxnLst/>
            <a:rect l="l" t="t" r="r" b="b"/>
            <a:pathLst>
              <a:path w="1280160" h="9144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1127760" y="0"/>
                </a:lnTo>
                <a:lnTo>
                  <a:pt x="1175942" y="7766"/>
                </a:lnTo>
                <a:lnTo>
                  <a:pt x="1217779" y="29394"/>
                </a:lnTo>
                <a:lnTo>
                  <a:pt x="1250765" y="62380"/>
                </a:lnTo>
                <a:lnTo>
                  <a:pt x="1272393" y="104217"/>
                </a:lnTo>
                <a:lnTo>
                  <a:pt x="1280160" y="152400"/>
                </a:lnTo>
                <a:lnTo>
                  <a:pt x="1280160" y="762000"/>
                </a:lnTo>
                <a:lnTo>
                  <a:pt x="1272393" y="810182"/>
                </a:lnTo>
                <a:lnTo>
                  <a:pt x="1250765" y="852019"/>
                </a:lnTo>
                <a:lnTo>
                  <a:pt x="1217779" y="885005"/>
                </a:lnTo>
                <a:lnTo>
                  <a:pt x="1175942" y="906633"/>
                </a:lnTo>
                <a:lnTo>
                  <a:pt x="1127760" y="914400"/>
                </a:lnTo>
                <a:lnTo>
                  <a:pt x="152400" y="914400"/>
                </a:lnTo>
                <a:lnTo>
                  <a:pt x="104217" y="906633"/>
                </a:lnTo>
                <a:lnTo>
                  <a:pt x="62380" y="885005"/>
                </a:lnTo>
                <a:lnTo>
                  <a:pt x="29394" y="852019"/>
                </a:lnTo>
                <a:lnTo>
                  <a:pt x="7766" y="810182"/>
                </a:lnTo>
                <a:lnTo>
                  <a:pt x="0" y="762000"/>
                </a:lnTo>
                <a:lnTo>
                  <a:pt x="0" y="152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05728" y="216408"/>
            <a:ext cx="1280160" cy="914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205728" y="216408"/>
            <a:ext cx="1280160" cy="914400"/>
          </a:xfrm>
          <a:custGeom>
            <a:avLst/>
            <a:gdLst/>
            <a:ahLst/>
            <a:cxnLst/>
            <a:rect l="l" t="t" r="r" b="b"/>
            <a:pathLst>
              <a:path w="1280159" h="9144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1127760" y="0"/>
                </a:lnTo>
                <a:lnTo>
                  <a:pt x="1175942" y="7766"/>
                </a:lnTo>
                <a:lnTo>
                  <a:pt x="1217779" y="29394"/>
                </a:lnTo>
                <a:lnTo>
                  <a:pt x="1250765" y="62380"/>
                </a:lnTo>
                <a:lnTo>
                  <a:pt x="1272393" y="104217"/>
                </a:lnTo>
                <a:lnTo>
                  <a:pt x="1280160" y="152400"/>
                </a:lnTo>
                <a:lnTo>
                  <a:pt x="1280160" y="762000"/>
                </a:lnTo>
                <a:lnTo>
                  <a:pt x="1272393" y="810182"/>
                </a:lnTo>
                <a:lnTo>
                  <a:pt x="1250765" y="852019"/>
                </a:lnTo>
                <a:lnTo>
                  <a:pt x="1217779" y="885005"/>
                </a:lnTo>
                <a:lnTo>
                  <a:pt x="1175942" y="906633"/>
                </a:lnTo>
                <a:lnTo>
                  <a:pt x="1127760" y="914400"/>
                </a:lnTo>
                <a:lnTo>
                  <a:pt x="152400" y="914400"/>
                </a:lnTo>
                <a:lnTo>
                  <a:pt x="104217" y="906633"/>
                </a:lnTo>
                <a:lnTo>
                  <a:pt x="62380" y="885005"/>
                </a:lnTo>
                <a:lnTo>
                  <a:pt x="29394" y="852019"/>
                </a:lnTo>
                <a:lnTo>
                  <a:pt x="7766" y="810182"/>
                </a:lnTo>
                <a:lnTo>
                  <a:pt x="0" y="762000"/>
                </a:lnTo>
                <a:lnTo>
                  <a:pt x="0" y="152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698491" y="216408"/>
            <a:ext cx="1280160" cy="914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98491" y="216408"/>
            <a:ext cx="1280160" cy="914400"/>
          </a:xfrm>
          <a:custGeom>
            <a:avLst/>
            <a:gdLst/>
            <a:ahLst/>
            <a:cxnLst/>
            <a:rect l="l" t="t" r="r" b="b"/>
            <a:pathLst>
              <a:path w="1280160" h="9144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1127760" y="0"/>
                </a:lnTo>
                <a:lnTo>
                  <a:pt x="1175942" y="7766"/>
                </a:lnTo>
                <a:lnTo>
                  <a:pt x="1217779" y="29394"/>
                </a:lnTo>
                <a:lnTo>
                  <a:pt x="1250765" y="62380"/>
                </a:lnTo>
                <a:lnTo>
                  <a:pt x="1272393" y="104217"/>
                </a:lnTo>
                <a:lnTo>
                  <a:pt x="1280160" y="152400"/>
                </a:lnTo>
                <a:lnTo>
                  <a:pt x="1280160" y="762000"/>
                </a:lnTo>
                <a:lnTo>
                  <a:pt x="1272393" y="810182"/>
                </a:lnTo>
                <a:lnTo>
                  <a:pt x="1250765" y="852019"/>
                </a:lnTo>
                <a:lnTo>
                  <a:pt x="1217779" y="885005"/>
                </a:lnTo>
                <a:lnTo>
                  <a:pt x="1175942" y="906633"/>
                </a:lnTo>
                <a:lnTo>
                  <a:pt x="1127760" y="914400"/>
                </a:lnTo>
                <a:lnTo>
                  <a:pt x="152400" y="914400"/>
                </a:lnTo>
                <a:lnTo>
                  <a:pt x="104217" y="906633"/>
                </a:lnTo>
                <a:lnTo>
                  <a:pt x="62380" y="885005"/>
                </a:lnTo>
                <a:lnTo>
                  <a:pt x="29394" y="852019"/>
                </a:lnTo>
                <a:lnTo>
                  <a:pt x="7766" y="810182"/>
                </a:lnTo>
                <a:lnTo>
                  <a:pt x="0" y="762000"/>
                </a:lnTo>
                <a:lnTo>
                  <a:pt x="0" y="152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50492" y="228600"/>
            <a:ext cx="1280159" cy="914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50492" y="228600"/>
            <a:ext cx="1280160" cy="914400"/>
          </a:xfrm>
          <a:custGeom>
            <a:avLst/>
            <a:gdLst/>
            <a:ahLst/>
            <a:cxnLst/>
            <a:rect l="l" t="t" r="r" b="b"/>
            <a:pathLst>
              <a:path w="1280160" h="914400">
                <a:moveTo>
                  <a:pt x="0" y="152400"/>
                </a:moveTo>
                <a:lnTo>
                  <a:pt x="7766" y="104217"/>
                </a:lnTo>
                <a:lnTo>
                  <a:pt x="29394" y="62380"/>
                </a:lnTo>
                <a:lnTo>
                  <a:pt x="62380" y="29394"/>
                </a:lnTo>
                <a:lnTo>
                  <a:pt x="104217" y="7766"/>
                </a:lnTo>
                <a:lnTo>
                  <a:pt x="152400" y="0"/>
                </a:lnTo>
                <a:lnTo>
                  <a:pt x="1127759" y="0"/>
                </a:lnTo>
                <a:lnTo>
                  <a:pt x="1175942" y="7766"/>
                </a:lnTo>
                <a:lnTo>
                  <a:pt x="1217779" y="29394"/>
                </a:lnTo>
                <a:lnTo>
                  <a:pt x="1250765" y="62380"/>
                </a:lnTo>
                <a:lnTo>
                  <a:pt x="1272393" y="104217"/>
                </a:lnTo>
                <a:lnTo>
                  <a:pt x="1280159" y="152400"/>
                </a:lnTo>
                <a:lnTo>
                  <a:pt x="1280159" y="762000"/>
                </a:lnTo>
                <a:lnTo>
                  <a:pt x="1272393" y="810182"/>
                </a:lnTo>
                <a:lnTo>
                  <a:pt x="1250765" y="852019"/>
                </a:lnTo>
                <a:lnTo>
                  <a:pt x="1217779" y="885005"/>
                </a:lnTo>
                <a:lnTo>
                  <a:pt x="1175942" y="906633"/>
                </a:lnTo>
                <a:lnTo>
                  <a:pt x="1127759" y="914400"/>
                </a:lnTo>
                <a:lnTo>
                  <a:pt x="152400" y="914400"/>
                </a:lnTo>
                <a:lnTo>
                  <a:pt x="104217" y="906633"/>
                </a:lnTo>
                <a:lnTo>
                  <a:pt x="62380" y="885005"/>
                </a:lnTo>
                <a:lnTo>
                  <a:pt x="29394" y="852019"/>
                </a:lnTo>
                <a:lnTo>
                  <a:pt x="7766" y="810182"/>
                </a:lnTo>
                <a:lnTo>
                  <a:pt x="0" y="762000"/>
                </a:lnTo>
                <a:lnTo>
                  <a:pt x="0" y="152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7E95D6F-8CA4-4064-8E11-0F5C8E9F7A1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125" y="40562"/>
            <a:ext cx="1161071" cy="126609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5598" y="564007"/>
            <a:ext cx="173926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RETAILING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4000500"/>
            <a:ext cx="342900" cy="419100"/>
          </a:xfrm>
          <a:custGeom>
            <a:avLst/>
            <a:gdLst/>
            <a:ahLst/>
            <a:cxnLst/>
            <a:rect l="l" t="t" r="r" b="b"/>
            <a:pathLst>
              <a:path w="342900" h="419100">
                <a:moveTo>
                  <a:pt x="0" y="419100"/>
                </a:moveTo>
                <a:lnTo>
                  <a:pt x="342900" y="419100"/>
                </a:lnTo>
                <a:lnTo>
                  <a:pt x="3429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92D05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1002791"/>
            <a:ext cx="533400" cy="1511935"/>
          </a:xfrm>
          <a:custGeom>
            <a:avLst/>
            <a:gdLst/>
            <a:ahLst/>
            <a:cxnLst/>
            <a:rect l="l" t="t" r="r" b="b"/>
            <a:pathLst>
              <a:path w="533400" h="1511935">
                <a:moveTo>
                  <a:pt x="0" y="1511808"/>
                </a:moveTo>
                <a:lnTo>
                  <a:pt x="533400" y="1511808"/>
                </a:lnTo>
                <a:lnTo>
                  <a:pt x="533400" y="0"/>
                </a:lnTo>
                <a:lnTo>
                  <a:pt x="0" y="0"/>
                </a:lnTo>
                <a:lnTo>
                  <a:pt x="0" y="1511808"/>
                </a:lnTo>
                <a:close/>
              </a:path>
            </a:pathLst>
          </a:custGeom>
          <a:solidFill>
            <a:srgbClr val="00AFEF">
              <a:alpha val="6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6200"/>
            <a:ext cx="304800" cy="1447800"/>
          </a:xfrm>
          <a:custGeom>
            <a:avLst/>
            <a:gdLst/>
            <a:ahLst/>
            <a:cxnLst/>
            <a:rect l="l" t="t" r="r" b="b"/>
            <a:pathLst>
              <a:path w="304800" h="1447800">
                <a:moveTo>
                  <a:pt x="0" y="1447800"/>
                </a:moveTo>
                <a:lnTo>
                  <a:pt x="304800" y="1447800"/>
                </a:lnTo>
                <a:lnTo>
                  <a:pt x="3048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6096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609600"/>
                </a:moveTo>
                <a:lnTo>
                  <a:pt x="533400" y="609600"/>
                </a:lnTo>
                <a:lnTo>
                  <a:pt x="533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92D050">
              <a:alpha val="4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0574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00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900" y="2286000"/>
            <a:ext cx="342900" cy="800100"/>
          </a:xfrm>
          <a:custGeom>
            <a:avLst/>
            <a:gdLst/>
            <a:ahLst/>
            <a:cxnLst/>
            <a:rect l="l" t="t" r="r" b="b"/>
            <a:pathLst>
              <a:path w="342900" h="800100">
                <a:moveTo>
                  <a:pt x="0" y="800100"/>
                </a:moveTo>
                <a:lnTo>
                  <a:pt x="342900" y="800100"/>
                </a:lnTo>
                <a:lnTo>
                  <a:pt x="342900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92D050">
              <a:alpha val="7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3276600"/>
            <a:ext cx="363220" cy="1447800"/>
          </a:xfrm>
          <a:custGeom>
            <a:avLst/>
            <a:gdLst/>
            <a:ahLst/>
            <a:cxnLst/>
            <a:rect l="l" t="t" r="r" b="b"/>
            <a:pathLst>
              <a:path w="363220" h="1447800">
                <a:moveTo>
                  <a:pt x="0" y="1447800"/>
                </a:moveTo>
                <a:lnTo>
                  <a:pt x="362712" y="1447800"/>
                </a:lnTo>
                <a:lnTo>
                  <a:pt x="362712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4267200"/>
            <a:ext cx="609600" cy="685800"/>
          </a:xfrm>
          <a:custGeom>
            <a:avLst/>
            <a:gdLst/>
            <a:ahLst/>
            <a:cxnLst/>
            <a:rect l="l" t="t" r="r" b="b"/>
            <a:pathLst>
              <a:path w="609600" h="685800">
                <a:moveTo>
                  <a:pt x="0" y="685800"/>
                </a:moveTo>
                <a:lnTo>
                  <a:pt x="609600" y="685800"/>
                </a:lnTo>
                <a:lnTo>
                  <a:pt x="609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800600"/>
            <a:ext cx="419100" cy="1066800"/>
          </a:xfrm>
          <a:custGeom>
            <a:avLst/>
            <a:gdLst/>
            <a:ahLst/>
            <a:cxnLst/>
            <a:rect l="l" t="t" r="r" b="b"/>
            <a:pathLst>
              <a:path w="419100" h="1066800">
                <a:moveTo>
                  <a:pt x="0" y="1066800"/>
                </a:moveTo>
                <a:lnTo>
                  <a:pt x="419100" y="1066800"/>
                </a:lnTo>
                <a:lnTo>
                  <a:pt x="4191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00AFEF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0311" y="5410200"/>
            <a:ext cx="399415" cy="1219200"/>
          </a:xfrm>
          <a:custGeom>
            <a:avLst/>
            <a:gdLst/>
            <a:ahLst/>
            <a:cxnLst/>
            <a:rect l="l" t="t" r="r" b="b"/>
            <a:pathLst>
              <a:path w="399415" h="1219200">
                <a:moveTo>
                  <a:pt x="0" y="1219200"/>
                </a:moveTo>
                <a:lnTo>
                  <a:pt x="399288" y="1219200"/>
                </a:lnTo>
                <a:lnTo>
                  <a:pt x="399288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92D050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0311" y="2686811"/>
            <a:ext cx="551815" cy="970915"/>
          </a:xfrm>
          <a:custGeom>
            <a:avLst/>
            <a:gdLst/>
            <a:ahLst/>
            <a:cxnLst/>
            <a:rect l="l" t="t" r="r" b="b"/>
            <a:pathLst>
              <a:path w="551815" h="970914">
                <a:moveTo>
                  <a:pt x="0" y="970788"/>
                </a:moveTo>
                <a:lnTo>
                  <a:pt x="551688" y="970788"/>
                </a:lnTo>
                <a:lnTo>
                  <a:pt x="551688" y="0"/>
                </a:lnTo>
                <a:lnTo>
                  <a:pt x="0" y="0"/>
                </a:lnTo>
                <a:lnTo>
                  <a:pt x="0" y="970788"/>
                </a:lnTo>
                <a:close/>
              </a:path>
            </a:pathLst>
          </a:custGeom>
          <a:solidFill>
            <a:srgbClr val="00AFEF">
              <a:alpha val="160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172199"/>
            <a:ext cx="515620" cy="685800"/>
          </a:xfrm>
          <a:custGeom>
            <a:avLst/>
            <a:gdLst/>
            <a:ahLst/>
            <a:cxnLst/>
            <a:rect l="l" t="t" r="r" b="b"/>
            <a:pathLst>
              <a:path w="515620" h="685800">
                <a:moveTo>
                  <a:pt x="0" y="685799"/>
                </a:moveTo>
                <a:lnTo>
                  <a:pt x="515112" y="685799"/>
                </a:lnTo>
                <a:lnTo>
                  <a:pt x="515112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FFFF00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290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674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290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674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339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5339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5339" y="6096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40891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83208" y="76200"/>
            <a:ext cx="170815" cy="189230"/>
          </a:xfrm>
          <a:custGeom>
            <a:avLst/>
            <a:gdLst/>
            <a:ahLst/>
            <a:cxnLst/>
            <a:rect l="l" t="t" r="r" b="b"/>
            <a:pathLst>
              <a:path w="170815" h="189229">
                <a:moveTo>
                  <a:pt x="0" y="188975"/>
                </a:moveTo>
                <a:lnTo>
                  <a:pt x="170687" y="188975"/>
                </a:lnTo>
                <a:lnTo>
                  <a:pt x="170687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0891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75447" y="2426207"/>
            <a:ext cx="10668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75447" y="2426207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75447" y="3505200"/>
            <a:ext cx="106680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75447" y="35052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9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75447" y="4572000"/>
            <a:ext cx="1066800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75447" y="45720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0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9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75447" y="1371600"/>
            <a:ext cx="10668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75447" y="13716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75447" y="5638800"/>
            <a:ext cx="1069848" cy="7589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75447" y="5638800"/>
            <a:ext cx="1069975" cy="759460"/>
          </a:xfrm>
          <a:custGeom>
            <a:avLst/>
            <a:gdLst/>
            <a:ahLst/>
            <a:cxnLst/>
            <a:rect l="l" t="t" r="r" b="b"/>
            <a:pathLst>
              <a:path w="1069975" h="759460">
                <a:moveTo>
                  <a:pt x="0" y="126491"/>
                </a:moveTo>
                <a:lnTo>
                  <a:pt x="9941" y="77254"/>
                </a:lnTo>
                <a:lnTo>
                  <a:pt x="37052" y="37047"/>
                </a:lnTo>
                <a:lnTo>
                  <a:pt x="77259" y="9939"/>
                </a:lnTo>
                <a:lnTo>
                  <a:pt x="126492" y="0"/>
                </a:lnTo>
                <a:lnTo>
                  <a:pt x="943355" y="0"/>
                </a:lnTo>
                <a:lnTo>
                  <a:pt x="992588" y="9939"/>
                </a:lnTo>
                <a:lnTo>
                  <a:pt x="1032795" y="37047"/>
                </a:lnTo>
                <a:lnTo>
                  <a:pt x="1059906" y="77254"/>
                </a:lnTo>
                <a:lnTo>
                  <a:pt x="1069848" y="126491"/>
                </a:lnTo>
                <a:lnTo>
                  <a:pt x="1069848" y="632460"/>
                </a:lnTo>
                <a:lnTo>
                  <a:pt x="1059906" y="681697"/>
                </a:lnTo>
                <a:lnTo>
                  <a:pt x="1032795" y="721904"/>
                </a:lnTo>
                <a:lnTo>
                  <a:pt x="992588" y="749012"/>
                </a:lnTo>
                <a:lnTo>
                  <a:pt x="943355" y="758952"/>
                </a:lnTo>
                <a:lnTo>
                  <a:pt x="126492" y="758952"/>
                </a:lnTo>
                <a:lnTo>
                  <a:pt x="77259" y="749012"/>
                </a:lnTo>
                <a:lnTo>
                  <a:pt x="37052" y="721904"/>
                </a:lnTo>
                <a:lnTo>
                  <a:pt x="9941" y="681697"/>
                </a:lnTo>
                <a:lnTo>
                  <a:pt x="0" y="632460"/>
                </a:lnTo>
                <a:lnTo>
                  <a:pt x="0" y="1264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80643" y="1506226"/>
            <a:ext cx="6567805" cy="267779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3200" b="1" spc="-20" dirty="0">
                <a:latin typeface="Calibri"/>
                <a:cs typeface="Calibri"/>
              </a:rPr>
              <a:t>Retailers</a:t>
            </a:r>
            <a:endParaRPr sz="3200">
              <a:latin typeface="Calibri"/>
              <a:cs typeface="Calibri"/>
            </a:endParaRPr>
          </a:p>
          <a:p>
            <a:pPr marL="927100" marR="5080" algn="just">
              <a:lnSpc>
                <a:spcPct val="100000"/>
              </a:lnSpc>
              <a:spcBef>
                <a:spcPts val="690"/>
              </a:spcBef>
            </a:pPr>
            <a:r>
              <a:rPr sz="2400" dirty="0">
                <a:latin typeface="Calibri"/>
                <a:cs typeface="Calibri"/>
              </a:rPr>
              <a:t>“</a:t>
            </a:r>
            <a:r>
              <a:rPr sz="2800" dirty="0">
                <a:latin typeface="Calibri"/>
                <a:cs typeface="Calibri"/>
              </a:rPr>
              <a:t>all </a:t>
            </a:r>
            <a:r>
              <a:rPr sz="2800" spc="-5" dirty="0">
                <a:latin typeface="Calibri"/>
                <a:cs typeface="Calibri"/>
              </a:rPr>
              <a:t>the activities </a:t>
            </a:r>
            <a:r>
              <a:rPr sz="2800" spc="-20" dirty="0">
                <a:latin typeface="Calibri"/>
                <a:cs typeface="Calibri"/>
              </a:rPr>
              <a:t>involved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selling  </a:t>
            </a:r>
            <a:r>
              <a:rPr sz="2800" spc="-10" dirty="0">
                <a:latin typeface="Calibri"/>
                <a:cs typeface="Calibri"/>
              </a:rPr>
              <a:t>goods </a:t>
            </a:r>
            <a:r>
              <a:rPr sz="2800" spc="-5" dirty="0">
                <a:latin typeface="Calibri"/>
                <a:cs typeface="Calibri"/>
              </a:rPr>
              <a:t>or services </a:t>
            </a:r>
            <a:r>
              <a:rPr sz="2800" spc="-10" dirty="0">
                <a:latin typeface="Calibri"/>
                <a:cs typeface="Calibri"/>
              </a:rPr>
              <a:t>directly </a:t>
            </a:r>
            <a:r>
              <a:rPr sz="2800" spc="-15" dirty="0">
                <a:latin typeface="Calibri"/>
                <a:cs typeface="Calibri"/>
              </a:rPr>
              <a:t>to  </a:t>
            </a:r>
            <a:r>
              <a:rPr sz="2800" spc="-10" dirty="0">
                <a:latin typeface="Calibri"/>
                <a:cs typeface="Calibri"/>
              </a:rPr>
              <a:t>final  consumers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0" dirty="0">
                <a:latin typeface="Calibri"/>
                <a:cs typeface="Calibri"/>
              </a:rPr>
              <a:t>personal, </a:t>
            </a:r>
            <a:r>
              <a:rPr sz="2800" spc="-5" dirty="0">
                <a:latin typeface="Calibri"/>
                <a:cs typeface="Calibri"/>
              </a:rPr>
              <a:t>nonbusiness  </a:t>
            </a:r>
            <a:r>
              <a:rPr sz="2800" spc="-10" dirty="0">
                <a:latin typeface="Calibri"/>
                <a:cs typeface="Calibri"/>
              </a:rPr>
              <a:t>use”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400" b="1" spc="-20" dirty="0">
                <a:latin typeface="Calibri"/>
                <a:cs typeface="Calibri"/>
              </a:rPr>
              <a:t>Kotler, </a:t>
            </a:r>
            <a:r>
              <a:rPr sz="1400" b="1" spc="-55" dirty="0">
                <a:latin typeface="Calibri"/>
                <a:cs typeface="Calibri"/>
              </a:rPr>
              <a:t>P., </a:t>
            </a:r>
            <a:r>
              <a:rPr sz="1400" b="1" dirty="0">
                <a:latin typeface="Calibri"/>
                <a:cs typeface="Calibri"/>
              </a:rPr>
              <a:t>and </a:t>
            </a:r>
            <a:r>
              <a:rPr sz="1400" b="1" spc="-5" dirty="0">
                <a:latin typeface="Calibri"/>
                <a:cs typeface="Calibri"/>
              </a:rPr>
              <a:t>Keller (2012) Marketing Management. Pearson Education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Limited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034450" y="4800291"/>
            <a:ext cx="2762944" cy="12388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86967" y="4652771"/>
            <a:ext cx="3039110" cy="1515110"/>
          </a:xfrm>
          <a:custGeom>
            <a:avLst/>
            <a:gdLst/>
            <a:ahLst/>
            <a:cxnLst/>
            <a:rect l="l" t="t" r="r" b="b"/>
            <a:pathLst>
              <a:path w="3039110" h="1515110">
                <a:moveTo>
                  <a:pt x="0" y="1514855"/>
                </a:moveTo>
                <a:lnTo>
                  <a:pt x="3038856" y="1514855"/>
                </a:lnTo>
                <a:lnTo>
                  <a:pt x="3038856" y="0"/>
                </a:lnTo>
                <a:lnTo>
                  <a:pt x="0" y="0"/>
                </a:lnTo>
                <a:lnTo>
                  <a:pt x="0" y="151485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050791" y="4757928"/>
            <a:ext cx="3505200" cy="12283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046220" y="4753355"/>
            <a:ext cx="3514725" cy="1313815"/>
          </a:xfrm>
          <a:custGeom>
            <a:avLst/>
            <a:gdLst/>
            <a:ahLst/>
            <a:cxnLst/>
            <a:rect l="l" t="t" r="r" b="b"/>
            <a:pathLst>
              <a:path w="3514725" h="1313814">
                <a:moveTo>
                  <a:pt x="0" y="1313688"/>
                </a:moveTo>
                <a:lnTo>
                  <a:pt x="3514344" y="1313688"/>
                </a:lnTo>
                <a:lnTo>
                  <a:pt x="3514344" y="0"/>
                </a:lnTo>
                <a:lnTo>
                  <a:pt x="0" y="0"/>
                </a:lnTo>
                <a:lnTo>
                  <a:pt x="0" y="131368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73ED4B04-6B30-4C13-97F7-54EC3C1263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125" y="40562"/>
            <a:ext cx="1161071" cy="126609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5598" y="564007"/>
            <a:ext cx="173926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RETAILING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4000500"/>
            <a:ext cx="342900" cy="419100"/>
          </a:xfrm>
          <a:custGeom>
            <a:avLst/>
            <a:gdLst/>
            <a:ahLst/>
            <a:cxnLst/>
            <a:rect l="l" t="t" r="r" b="b"/>
            <a:pathLst>
              <a:path w="342900" h="419100">
                <a:moveTo>
                  <a:pt x="0" y="419100"/>
                </a:moveTo>
                <a:lnTo>
                  <a:pt x="342900" y="419100"/>
                </a:lnTo>
                <a:lnTo>
                  <a:pt x="3429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92D05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1002791"/>
            <a:ext cx="533400" cy="1511935"/>
          </a:xfrm>
          <a:custGeom>
            <a:avLst/>
            <a:gdLst/>
            <a:ahLst/>
            <a:cxnLst/>
            <a:rect l="l" t="t" r="r" b="b"/>
            <a:pathLst>
              <a:path w="533400" h="1511935">
                <a:moveTo>
                  <a:pt x="0" y="1511808"/>
                </a:moveTo>
                <a:lnTo>
                  <a:pt x="533400" y="1511808"/>
                </a:lnTo>
                <a:lnTo>
                  <a:pt x="533400" y="0"/>
                </a:lnTo>
                <a:lnTo>
                  <a:pt x="0" y="0"/>
                </a:lnTo>
                <a:lnTo>
                  <a:pt x="0" y="1511808"/>
                </a:lnTo>
                <a:close/>
              </a:path>
            </a:pathLst>
          </a:custGeom>
          <a:solidFill>
            <a:srgbClr val="00AFEF">
              <a:alpha val="6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6200"/>
            <a:ext cx="304800" cy="1447800"/>
          </a:xfrm>
          <a:custGeom>
            <a:avLst/>
            <a:gdLst/>
            <a:ahLst/>
            <a:cxnLst/>
            <a:rect l="l" t="t" r="r" b="b"/>
            <a:pathLst>
              <a:path w="304800" h="1447800">
                <a:moveTo>
                  <a:pt x="0" y="1447800"/>
                </a:moveTo>
                <a:lnTo>
                  <a:pt x="304800" y="1447800"/>
                </a:lnTo>
                <a:lnTo>
                  <a:pt x="3048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6096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609600"/>
                </a:moveTo>
                <a:lnTo>
                  <a:pt x="533400" y="609600"/>
                </a:lnTo>
                <a:lnTo>
                  <a:pt x="533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92D050">
              <a:alpha val="4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0574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00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900" y="2286000"/>
            <a:ext cx="342900" cy="800100"/>
          </a:xfrm>
          <a:custGeom>
            <a:avLst/>
            <a:gdLst/>
            <a:ahLst/>
            <a:cxnLst/>
            <a:rect l="l" t="t" r="r" b="b"/>
            <a:pathLst>
              <a:path w="342900" h="800100">
                <a:moveTo>
                  <a:pt x="0" y="800100"/>
                </a:moveTo>
                <a:lnTo>
                  <a:pt x="342900" y="800100"/>
                </a:lnTo>
                <a:lnTo>
                  <a:pt x="342900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92D050">
              <a:alpha val="7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3276600"/>
            <a:ext cx="363220" cy="1447800"/>
          </a:xfrm>
          <a:custGeom>
            <a:avLst/>
            <a:gdLst/>
            <a:ahLst/>
            <a:cxnLst/>
            <a:rect l="l" t="t" r="r" b="b"/>
            <a:pathLst>
              <a:path w="363220" h="1447800">
                <a:moveTo>
                  <a:pt x="0" y="1447800"/>
                </a:moveTo>
                <a:lnTo>
                  <a:pt x="362712" y="1447800"/>
                </a:lnTo>
                <a:lnTo>
                  <a:pt x="362712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4267200"/>
            <a:ext cx="609600" cy="685800"/>
          </a:xfrm>
          <a:custGeom>
            <a:avLst/>
            <a:gdLst/>
            <a:ahLst/>
            <a:cxnLst/>
            <a:rect l="l" t="t" r="r" b="b"/>
            <a:pathLst>
              <a:path w="609600" h="685800">
                <a:moveTo>
                  <a:pt x="0" y="685800"/>
                </a:moveTo>
                <a:lnTo>
                  <a:pt x="609600" y="685800"/>
                </a:lnTo>
                <a:lnTo>
                  <a:pt x="609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800600"/>
            <a:ext cx="419100" cy="1066800"/>
          </a:xfrm>
          <a:custGeom>
            <a:avLst/>
            <a:gdLst/>
            <a:ahLst/>
            <a:cxnLst/>
            <a:rect l="l" t="t" r="r" b="b"/>
            <a:pathLst>
              <a:path w="419100" h="1066800">
                <a:moveTo>
                  <a:pt x="0" y="1066800"/>
                </a:moveTo>
                <a:lnTo>
                  <a:pt x="419100" y="1066800"/>
                </a:lnTo>
                <a:lnTo>
                  <a:pt x="4191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00AFEF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0311" y="5410200"/>
            <a:ext cx="399415" cy="1219200"/>
          </a:xfrm>
          <a:custGeom>
            <a:avLst/>
            <a:gdLst/>
            <a:ahLst/>
            <a:cxnLst/>
            <a:rect l="l" t="t" r="r" b="b"/>
            <a:pathLst>
              <a:path w="399415" h="1219200">
                <a:moveTo>
                  <a:pt x="0" y="1219200"/>
                </a:moveTo>
                <a:lnTo>
                  <a:pt x="399288" y="1219200"/>
                </a:lnTo>
                <a:lnTo>
                  <a:pt x="399288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92D050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0311" y="2686811"/>
            <a:ext cx="551815" cy="970915"/>
          </a:xfrm>
          <a:custGeom>
            <a:avLst/>
            <a:gdLst/>
            <a:ahLst/>
            <a:cxnLst/>
            <a:rect l="l" t="t" r="r" b="b"/>
            <a:pathLst>
              <a:path w="551815" h="970914">
                <a:moveTo>
                  <a:pt x="0" y="970788"/>
                </a:moveTo>
                <a:lnTo>
                  <a:pt x="551688" y="970788"/>
                </a:lnTo>
                <a:lnTo>
                  <a:pt x="551688" y="0"/>
                </a:lnTo>
                <a:lnTo>
                  <a:pt x="0" y="0"/>
                </a:lnTo>
                <a:lnTo>
                  <a:pt x="0" y="970788"/>
                </a:lnTo>
                <a:close/>
              </a:path>
            </a:pathLst>
          </a:custGeom>
          <a:solidFill>
            <a:srgbClr val="00AFEF">
              <a:alpha val="160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172199"/>
            <a:ext cx="515620" cy="685800"/>
          </a:xfrm>
          <a:custGeom>
            <a:avLst/>
            <a:gdLst/>
            <a:ahLst/>
            <a:cxnLst/>
            <a:rect l="l" t="t" r="r" b="b"/>
            <a:pathLst>
              <a:path w="515620" h="685800">
                <a:moveTo>
                  <a:pt x="0" y="685799"/>
                </a:moveTo>
                <a:lnTo>
                  <a:pt x="515112" y="685799"/>
                </a:lnTo>
                <a:lnTo>
                  <a:pt x="515112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FFFF00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290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674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290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674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339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5339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5339" y="6096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40891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83208" y="76200"/>
            <a:ext cx="170815" cy="189230"/>
          </a:xfrm>
          <a:custGeom>
            <a:avLst/>
            <a:gdLst/>
            <a:ahLst/>
            <a:cxnLst/>
            <a:rect l="l" t="t" r="r" b="b"/>
            <a:pathLst>
              <a:path w="170815" h="189229">
                <a:moveTo>
                  <a:pt x="0" y="188975"/>
                </a:moveTo>
                <a:lnTo>
                  <a:pt x="170687" y="188975"/>
                </a:lnTo>
                <a:lnTo>
                  <a:pt x="170687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0891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75447" y="2426207"/>
            <a:ext cx="10668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75447" y="2426207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75447" y="3505200"/>
            <a:ext cx="106680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75447" y="35052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9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75447" y="4572000"/>
            <a:ext cx="1066800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75447" y="45720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0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9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75447" y="1371600"/>
            <a:ext cx="10668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75447" y="13716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75447" y="5638800"/>
            <a:ext cx="1069848" cy="7589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75447" y="5638800"/>
            <a:ext cx="1069975" cy="759460"/>
          </a:xfrm>
          <a:custGeom>
            <a:avLst/>
            <a:gdLst/>
            <a:ahLst/>
            <a:cxnLst/>
            <a:rect l="l" t="t" r="r" b="b"/>
            <a:pathLst>
              <a:path w="1069975" h="759460">
                <a:moveTo>
                  <a:pt x="0" y="126491"/>
                </a:moveTo>
                <a:lnTo>
                  <a:pt x="9941" y="77254"/>
                </a:lnTo>
                <a:lnTo>
                  <a:pt x="37052" y="37047"/>
                </a:lnTo>
                <a:lnTo>
                  <a:pt x="77259" y="9939"/>
                </a:lnTo>
                <a:lnTo>
                  <a:pt x="126492" y="0"/>
                </a:lnTo>
                <a:lnTo>
                  <a:pt x="943355" y="0"/>
                </a:lnTo>
                <a:lnTo>
                  <a:pt x="992588" y="9939"/>
                </a:lnTo>
                <a:lnTo>
                  <a:pt x="1032795" y="37047"/>
                </a:lnTo>
                <a:lnTo>
                  <a:pt x="1059906" y="77254"/>
                </a:lnTo>
                <a:lnTo>
                  <a:pt x="1069848" y="126491"/>
                </a:lnTo>
                <a:lnTo>
                  <a:pt x="1069848" y="632460"/>
                </a:lnTo>
                <a:lnTo>
                  <a:pt x="1059906" y="681697"/>
                </a:lnTo>
                <a:lnTo>
                  <a:pt x="1032795" y="721904"/>
                </a:lnTo>
                <a:lnTo>
                  <a:pt x="992588" y="749012"/>
                </a:lnTo>
                <a:lnTo>
                  <a:pt x="943355" y="758952"/>
                </a:lnTo>
                <a:lnTo>
                  <a:pt x="126492" y="758952"/>
                </a:lnTo>
                <a:lnTo>
                  <a:pt x="77259" y="749012"/>
                </a:lnTo>
                <a:lnTo>
                  <a:pt x="37052" y="721904"/>
                </a:lnTo>
                <a:lnTo>
                  <a:pt x="9941" y="681697"/>
                </a:lnTo>
                <a:lnTo>
                  <a:pt x="0" y="632460"/>
                </a:lnTo>
                <a:lnTo>
                  <a:pt x="0" y="1264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80643" y="1520375"/>
            <a:ext cx="2616835" cy="98488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800" b="1" spc="-25" dirty="0">
                <a:latin typeface="Calibri"/>
                <a:cs typeface="Calibri"/>
              </a:rPr>
              <a:t>Types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Retailers</a:t>
            </a:r>
            <a:endParaRPr sz="2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400" spc="-15" dirty="0">
                <a:latin typeface="Calibri"/>
                <a:cs typeface="Calibri"/>
              </a:rPr>
              <a:t>Store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Retailers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80643" y="2486685"/>
            <a:ext cx="2775585" cy="397637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756285" indent="-287020">
              <a:lnSpc>
                <a:spcPct val="100000"/>
              </a:lnSpc>
              <a:spcBef>
                <a:spcPts val="48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latin typeface="Calibri"/>
                <a:cs typeface="Calibri"/>
              </a:rPr>
              <a:t>Specialty </a:t>
            </a:r>
            <a:r>
              <a:rPr sz="1600" spc="-20" dirty="0">
                <a:latin typeface="Calibri"/>
                <a:cs typeface="Calibri"/>
              </a:rPr>
              <a:t>store</a:t>
            </a:r>
            <a:endParaRPr sz="16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38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10" dirty="0">
                <a:latin typeface="Calibri"/>
                <a:cs typeface="Calibri"/>
              </a:rPr>
              <a:t>Department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store</a:t>
            </a:r>
            <a:endParaRPr sz="16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38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15" dirty="0">
                <a:latin typeface="Calibri"/>
                <a:cs typeface="Calibri"/>
              </a:rPr>
              <a:t>Supermarket</a:t>
            </a:r>
            <a:endParaRPr sz="16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38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10" dirty="0">
                <a:latin typeface="Calibri"/>
                <a:cs typeface="Calibri"/>
              </a:rPr>
              <a:t>Convenience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store</a:t>
            </a:r>
            <a:endParaRPr sz="16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38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10" dirty="0">
                <a:latin typeface="Calibri"/>
                <a:cs typeface="Calibri"/>
              </a:rPr>
              <a:t>Discount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store</a:t>
            </a:r>
            <a:endParaRPr sz="16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38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latin typeface="Calibri"/>
                <a:cs typeface="Calibri"/>
              </a:rPr>
              <a:t>Off-price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retailer</a:t>
            </a:r>
            <a:endParaRPr sz="16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38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15" dirty="0">
                <a:latin typeface="Calibri"/>
                <a:cs typeface="Calibri"/>
              </a:rPr>
              <a:t>Superstore</a:t>
            </a:r>
            <a:endParaRPr sz="16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38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10" dirty="0">
                <a:latin typeface="Calibri"/>
                <a:cs typeface="Calibri"/>
              </a:rPr>
              <a:t>Catalog </a:t>
            </a:r>
            <a:r>
              <a:rPr sz="1600" spc="-15" dirty="0">
                <a:latin typeface="Calibri"/>
                <a:cs typeface="Calibri"/>
              </a:rPr>
              <a:t>showroom</a:t>
            </a:r>
            <a:endParaRPr sz="16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400" spc="-10" dirty="0">
                <a:latin typeface="Calibri"/>
                <a:cs typeface="Calibri"/>
              </a:rPr>
              <a:t>Non-Store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Retailers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4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10" dirty="0">
                <a:latin typeface="Calibri"/>
                <a:cs typeface="Calibri"/>
              </a:rPr>
              <a:t>Direct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selling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8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10" dirty="0">
                <a:latin typeface="Calibri"/>
                <a:cs typeface="Calibri"/>
              </a:rPr>
              <a:t>Direct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marketing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8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latin typeface="Calibri"/>
                <a:cs typeface="Calibri"/>
              </a:rPr>
              <a:t>Automatic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vending</a:t>
            </a:r>
            <a:endParaRPr sz="1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8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1600" spc="-5" dirty="0">
                <a:latin typeface="Calibri"/>
                <a:cs typeface="Calibri"/>
              </a:rPr>
              <a:t>Buying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service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800600" y="2286000"/>
            <a:ext cx="2191511" cy="21915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96028" y="2281427"/>
            <a:ext cx="2200910" cy="2200910"/>
          </a:xfrm>
          <a:custGeom>
            <a:avLst/>
            <a:gdLst/>
            <a:ahLst/>
            <a:cxnLst/>
            <a:rect l="l" t="t" r="r" b="b"/>
            <a:pathLst>
              <a:path w="2200909" h="2200910">
                <a:moveTo>
                  <a:pt x="0" y="2200656"/>
                </a:moveTo>
                <a:lnTo>
                  <a:pt x="2200655" y="2200656"/>
                </a:lnTo>
                <a:lnTo>
                  <a:pt x="2200655" y="0"/>
                </a:lnTo>
                <a:lnTo>
                  <a:pt x="0" y="0"/>
                </a:lnTo>
                <a:lnTo>
                  <a:pt x="0" y="220065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15711" y="5219700"/>
            <a:ext cx="1161288" cy="1295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11140" y="5215128"/>
            <a:ext cx="1170940" cy="1304925"/>
          </a:xfrm>
          <a:custGeom>
            <a:avLst/>
            <a:gdLst/>
            <a:ahLst/>
            <a:cxnLst/>
            <a:rect l="l" t="t" r="r" b="b"/>
            <a:pathLst>
              <a:path w="1170939" h="1304925">
                <a:moveTo>
                  <a:pt x="0" y="1304544"/>
                </a:moveTo>
                <a:lnTo>
                  <a:pt x="1170432" y="1304544"/>
                </a:lnTo>
                <a:lnTo>
                  <a:pt x="1170432" y="0"/>
                </a:lnTo>
                <a:lnTo>
                  <a:pt x="0" y="0"/>
                </a:lnTo>
                <a:lnTo>
                  <a:pt x="0" y="1304544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B0B3E06D-D6BD-4838-9327-9A0EDEEDFC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125" y="40562"/>
            <a:ext cx="1161071" cy="126609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5598" y="564007"/>
            <a:ext cx="173926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RETAILING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4000500"/>
            <a:ext cx="342900" cy="419100"/>
          </a:xfrm>
          <a:custGeom>
            <a:avLst/>
            <a:gdLst/>
            <a:ahLst/>
            <a:cxnLst/>
            <a:rect l="l" t="t" r="r" b="b"/>
            <a:pathLst>
              <a:path w="342900" h="419100">
                <a:moveTo>
                  <a:pt x="0" y="419100"/>
                </a:moveTo>
                <a:lnTo>
                  <a:pt x="342900" y="419100"/>
                </a:lnTo>
                <a:lnTo>
                  <a:pt x="3429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92D05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1002791"/>
            <a:ext cx="533400" cy="1511935"/>
          </a:xfrm>
          <a:custGeom>
            <a:avLst/>
            <a:gdLst/>
            <a:ahLst/>
            <a:cxnLst/>
            <a:rect l="l" t="t" r="r" b="b"/>
            <a:pathLst>
              <a:path w="533400" h="1511935">
                <a:moveTo>
                  <a:pt x="0" y="1511808"/>
                </a:moveTo>
                <a:lnTo>
                  <a:pt x="533400" y="1511808"/>
                </a:lnTo>
                <a:lnTo>
                  <a:pt x="533400" y="0"/>
                </a:lnTo>
                <a:lnTo>
                  <a:pt x="0" y="0"/>
                </a:lnTo>
                <a:lnTo>
                  <a:pt x="0" y="1511808"/>
                </a:lnTo>
                <a:close/>
              </a:path>
            </a:pathLst>
          </a:custGeom>
          <a:solidFill>
            <a:srgbClr val="00AFEF">
              <a:alpha val="6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6200"/>
            <a:ext cx="304800" cy="1447800"/>
          </a:xfrm>
          <a:custGeom>
            <a:avLst/>
            <a:gdLst/>
            <a:ahLst/>
            <a:cxnLst/>
            <a:rect l="l" t="t" r="r" b="b"/>
            <a:pathLst>
              <a:path w="304800" h="1447800">
                <a:moveTo>
                  <a:pt x="0" y="1447800"/>
                </a:moveTo>
                <a:lnTo>
                  <a:pt x="304800" y="1447800"/>
                </a:lnTo>
                <a:lnTo>
                  <a:pt x="3048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6096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609600"/>
                </a:moveTo>
                <a:lnTo>
                  <a:pt x="533400" y="609600"/>
                </a:lnTo>
                <a:lnTo>
                  <a:pt x="533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92D050">
              <a:alpha val="4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0574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00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900" y="2286000"/>
            <a:ext cx="342900" cy="800100"/>
          </a:xfrm>
          <a:custGeom>
            <a:avLst/>
            <a:gdLst/>
            <a:ahLst/>
            <a:cxnLst/>
            <a:rect l="l" t="t" r="r" b="b"/>
            <a:pathLst>
              <a:path w="342900" h="800100">
                <a:moveTo>
                  <a:pt x="0" y="800100"/>
                </a:moveTo>
                <a:lnTo>
                  <a:pt x="342900" y="800100"/>
                </a:lnTo>
                <a:lnTo>
                  <a:pt x="342900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92D050">
              <a:alpha val="7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3276600"/>
            <a:ext cx="363220" cy="1447800"/>
          </a:xfrm>
          <a:custGeom>
            <a:avLst/>
            <a:gdLst/>
            <a:ahLst/>
            <a:cxnLst/>
            <a:rect l="l" t="t" r="r" b="b"/>
            <a:pathLst>
              <a:path w="363220" h="1447800">
                <a:moveTo>
                  <a:pt x="0" y="1447800"/>
                </a:moveTo>
                <a:lnTo>
                  <a:pt x="362712" y="1447800"/>
                </a:lnTo>
                <a:lnTo>
                  <a:pt x="362712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4267200"/>
            <a:ext cx="609600" cy="685800"/>
          </a:xfrm>
          <a:custGeom>
            <a:avLst/>
            <a:gdLst/>
            <a:ahLst/>
            <a:cxnLst/>
            <a:rect l="l" t="t" r="r" b="b"/>
            <a:pathLst>
              <a:path w="609600" h="685800">
                <a:moveTo>
                  <a:pt x="0" y="685800"/>
                </a:moveTo>
                <a:lnTo>
                  <a:pt x="609600" y="685800"/>
                </a:lnTo>
                <a:lnTo>
                  <a:pt x="609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800600"/>
            <a:ext cx="419100" cy="1066800"/>
          </a:xfrm>
          <a:custGeom>
            <a:avLst/>
            <a:gdLst/>
            <a:ahLst/>
            <a:cxnLst/>
            <a:rect l="l" t="t" r="r" b="b"/>
            <a:pathLst>
              <a:path w="419100" h="1066800">
                <a:moveTo>
                  <a:pt x="0" y="1066800"/>
                </a:moveTo>
                <a:lnTo>
                  <a:pt x="419100" y="1066800"/>
                </a:lnTo>
                <a:lnTo>
                  <a:pt x="4191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00AFEF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0311" y="5410200"/>
            <a:ext cx="399415" cy="1219200"/>
          </a:xfrm>
          <a:custGeom>
            <a:avLst/>
            <a:gdLst/>
            <a:ahLst/>
            <a:cxnLst/>
            <a:rect l="l" t="t" r="r" b="b"/>
            <a:pathLst>
              <a:path w="399415" h="1219200">
                <a:moveTo>
                  <a:pt x="0" y="1219200"/>
                </a:moveTo>
                <a:lnTo>
                  <a:pt x="399288" y="1219200"/>
                </a:lnTo>
                <a:lnTo>
                  <a:pt x="399288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92D050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0311" y="2686811"/>
            <a:ext cx="551815" cy="970915"/>
          </a:xfrm>
          <a:custGeom>
            <a:avLst/>
            <a:gdLst/>
            <a:ahLst/>
            <a:cxnLst/>
            <a:rect l="l" t="t" r="r" b="b"/>
            <a:pathLst>
              <a:path w="551815" h="970914">
                <a:moveTo>
                  <a:pt x="0" y="970788"/>
                </a:moveTo>
                <a:lnTo>
                  <a:pt x="551688" y="970788"/>
                </a:lnTo>
                <a:lnTo>
                  <a:pt x="551688" y="0"/>
                </a:lnTo>
                <a:lnTo>
                  <a:pt x="0" y="0"/>
                </a:lnTo>
                <a:lnTo>
                  <a:pt x="0" y="970788"/>
                </a:lnTo>
                <a:close/>
              </a:path>
            </a:pathLst>
          </a:custGeom>
          <a:solidFill>
            <a:srgbClr val="00AFEF">
              <a:alpha val="160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172199"/>
            <a:ext cx="515620" cy="685800"/>
          </a:xfrm>
          <a:custGeom>
            <a:avLst/>
            <a:gdLst/>
            <a:ahLst/>
            <a:cxnLst/>
            <a:rect l="l" t="t" r="r" b="b"/>
            <a:pathLst>
              <a:path w="515620" h="685800">
                <a:moveTo>
                  <a:pt x="0" y="685799"/>
                </a:moveTo>
                <a:lnTo>
                  <a:pt x="515112" y="685799"/>
                </a:lnTo>
                <a:lnTo>
                  <a:pt x="515112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FFFF00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290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674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290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674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339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5339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5339" y="6096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40891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83208" y="76200"/>
            <a:ext cx="170815" cy="189230"/>
          </a:xfrm>
          <a:custGeom>
            <a:avLst/>
            <a:gdLst/>
            <a:ahLst/>
            <a:cxnLst/>
            <a:rect l="l" t="t" r="r" b="b"/>
            <a:pathLst>
              <a:path w="170815" h="189229">
                <a:moveTo>
                  <a:pt x="0" y="188975"/>
                </a:moveTo>
                <a:lnTo>
                  <a:pt x="170687" y="188975"/>
                </a:lnTo>
                <a:lnTo>
                  <a:pt x="170687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0891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75447" y="2426207"/>
            <a:ext cx="10668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75447" y="2426207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75447" y="3505200"/>
            <a:ext cx="106680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75447" y="35052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9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75447" y="4572000"/>
            <a:ext cx="1066800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75447" y="45720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0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9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75447" y="1371600"/>
            <a:ext cx="10668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75447" y="13716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75447" y="5638800"/>
            <a:ext cx="1069848" cy="7589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75447" y="5638800"/>
            <a:ext cx="1069975" cy="759460"/>
          </a:xfrm>
          <a:custGeom>
            <a:avLst/>
            <a:gdLst/>
            <a:ahLst/>
            <a:cxnLst/>
            <a:rect l="l" t="t" r="r" b="b"/>
            <a:pathLst>
              <a:path w="1069975" h="759460">
                <a:moveTo>
                  <a:pt x="0" y="126491"/>
                </a:moveTo>
                <a:lnTo>
                  <a:pt x="9941" y="77254"/>
                </a:lnTo>
                <a:lnTo>
                  <a:pt x="37052" y="37047"/>
                </a:lnTo>
                <a:lnTo>
                  <a:pt x="77259" y="9939"/>
                </a:lnTo>
                <a:lnTo>
                  <a:pt x="126492" y="0"/>
                </a:lnTo>
                <a:lnTo>
                  <a:pt x="943355" y="0"/>
                </a:lnTo>
                <a:lnTo>
                  <a:pt x="992588" y="9939"/>
                </a:lnTo>
                <a:lnTo>
                  <a:pt x="1032795" y="37047"/>
                </a:lnTo>
                <a:lnTo>
                  <a:pt x="1059906" y="77254"/>
                </a:lnTo>
                <a:lnTo>
                  <a:pt x="1069848" y="126491"/>
                </a:lnTo>
                <a:lnTo>
                  <a:pt x="1069848" y="632460"/>
                </a:lnTo>
                <a:lnTo>
                  <a:pt x="1059906" y="681697"/>
                </a:lnTo>
                <a:lnTo>
                  <a:pt x="1032795" y="721904"/>
                </a:lnTo>
                <a:lnTo>
                  <a:pt x="992588" y="749012"/>
                </a:lnTo>
                <a:lnTo>
                  <a:pt x="943355" y="758952"/>
                </a:lnTo>
                <a:lnTo>
                  <a:pt x="126492" y="758952"/>
                </a:lnTo>
                <a:lnTo>
                  <a:pt x="77259" y="749012"/>
                </a:lnTo>
                <a:lnTo>
                  <a:pt x="37052" y="721904"/>
                </a:lnTo>
                <a:lnTo>
                  <a:pt x="9941" y="681697"/>
                </a:lnTo>
                <a:lnTo>
                  <a:pt x="0" y="632460"/>
                </a:lnTo>
                <a:lnTo>
                  <a:pt x="0" y="1264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80643" y="1520375"/>
            <a:ext cx="3894454" cy="98488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800" b="1" spc="-25" dirty="0">
                <a:latin typeface="Calibri"/>
                <a:cs typeface="Calibri"/>
              </a:rPr>
              <a:t>Types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Retailers</a:t>
            </a:r>
            <a:endParaRPr sz="2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400" spc="-15" dirty="0">
                <a:latin typeface="Calibri"/>
                <a:cs typeface="Calibri"/>
              </a:rPr>
              <a:t>Corporate Retail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Franchise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437894" y="2486685"/>
            <a:ext cx="2712720" cy="178181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484"/>
              </a:spcBef>
              <a:buFont typeface="Arial"/>
              <a:buChar char="–"/>
              <a:tabLst>
                <a:tab pos="299085" algn="l"/>
                <a:tab pos="299720" algn="l"/>
              </a:tabLst>
            </a:pPr>
            <a:r>
              <a:rPr sz="1600" spc="-15" dirty="0">
                <a:latin typeface="Calibri"/>
                <a:cs typeface="Calibri"/>
              </a:rPr>
              <a:t>Corporate </a:t>
            </a:r>
            <a:r>
              <a:rPr sz="1600" spc="-5" dirty="0">
                <a:latin typeface="Calibri"/>
                <a:cs typeface="Calibri"/>
              </a:rPr>
              <a:t>chain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store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80"/>
              </a:spcBef>
              <a:buFont typeface="Arial"/>
              <a:buChar char="–"/>
              <a:tabLst>
                <a:tab pos="299085" algn="l"/>
                <a:tab pos="299720" algn="l"/>
              </a:tabLst>
            </a:pPr>
            <a:r>
              <a:rPr sz="1600" spc="-20" dirty="0">
                <a:latin typeface="Calibri"/>
                <a:cs typeface="Calibri"/>
              </a:rPr>
              <a:t>Voluntary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chain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Arial"/>
              <a:buChar char="–"/>
              <a:tabLst>
                <a:tab pos="299085" algn="l"/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Retailer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cooperative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Arial"/>
              <a:buChar char="–"/>
              <a:tabLst>
                <a:tab pos="299085" algn="l"/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Consumer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cooperative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Arial"/>
              <a:buChar char="–"/>
              <a:tabLst>
                <a:tab pos="299085" algn="l"/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Franchise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organization</a:t>
            </a:r>
            <a:endParaRPr sz="16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Font typeface="Arial"/>
              <a:buChar char="–"/>
              <a:tabLst>
                <a:tab pos="299085" algn="l"/>
                <a:tab pos="299720" algn="l"/>
              </a:tabLst>
            </a:pPr>
            <a:r>
              <a:rPr sz="1600" spc="-5" dirty="0">
                <a:latin typeface="Calibri"/>
                <a:cs typeface="Calibri"/>
              </a:rPr>
              <a:t>Merchandising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conglomerate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334000" y="2286000"/>
            <a:ext cx="1886711" cy="24292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29428" y="2281427"/>
            <a:ext cx="1896110" cy="2438400"/>
          </a:xfrm>
          <a:custGeom>
            <a:avLst/>
            <a:gdLst/>
            <a:ahLst/>
            <a:cxnLst/>
            <a:rect l="l" t="t" r="r" b="b"/>
            <a:pathLst>
              <a:path w="1896109" h="2438400">
                <a:moveTo>
                  <a:pt x="0" y="2438400"/>
                </a:moveTo>
                <a:lnTo>
                  <a:pt x="1895855" y="2438400"/>
                </a:lnTo>
                <a:lnTo>
                  <a:pt x="1895855" y="0"/>
                </a:lnTo>
                <a:lnTo>
                  <a:pt x="0" y="0"/>
                </a:lnTo>
                <a:lnTo>
                  <a:pt x="0" y="24384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4BF27BD-399C-4471-B94B-0BE9457AD6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125" y="40562"/>
            <a:ext cx="1161071" cy="126609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228" y="564007"/>
            <a:ext cx="61874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MARKETING </a:t>
            </a:r>
            <a:r>
              <a:rPr spc="-10" dirty="0"/>
              <a:t>DECISIONS </a:t>
            </a:r>
            <a:r>
              <a:rPr dirty="0"/>
              <a:t>IN</a:t>
            </a:r>
            <a:r>
              <a:rPr spc="15" dirty="0"/>
              <a:t> </a:t>
            </a:r>
            <a:r>
              <a:rPr spc="-35" dirty="0"/>
              <a:t>RETAILING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4000500"/>
            <a:ext cx="342900" cy="419100"/>
          </a:xfrm>
          <a:custGeom>
            <a:avLst/>
            <a:gdLst/>
            <a:ahLst/>
            <a:cxnLst/>
            <a:rect l="l" t="t" r="r" b="b"/>
            <a:pathLst>
              <a:path w="342900" h="419100">
                <a:moveTo>
                  <a:pt x="0" y="419100"/>
                </a:moveTo>
                <a:lnTo>
                  <a:pt x="342900" y="419100"/>
                </a:lnTo>
                <a:lnTo>
                  <a:pt x="3429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92D05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1002791"/>
            <a:ext cx="533400" cy="1511935"/>
          </a:xfrm>
          <a:custGeom>
            <a:avLst/>
            <a:gdLst/>
            <a:ahLst/>
            <a:cxnLst/>
            <a:rect l="l" t="t" r="r" b="b"/>
            <a:pathLst>
              <a:path w="533400" h="1511935">
                <a:moveTo>
                  <a:pt x="0" y="1511808"/>
                </a:moveTo>
                <a:lnTo>
                  <a:pt x="533400" y="1511808"/>
                </a:lnTo>
                <a:lnTo>
                  <a:pt x="533400" y="0"/>
                </a:lnTo>
                <a:lnTo>
                  <a:pt x="0" y="0"/>
                </a:lnTo>
                <a:lnTo>
                  <a:pt x="0" y="1511808"/>
                </a:lnTo>
                <a:close/>
              </a:path>
            </a:pathLst>
          </a:custGeom>
          <a:solidFill>
            <a:srgbClr val="00AFEF">
              <a:alpha val="6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6200"/>
            <a:ext cx="304800" cy="1447800"/>
          </a:xfrm>
          <a:custGeom>
            <a:avLst/>
            <a:gdLst/>
            <a:ahLst/>
            <a:cxnLst/>
            <a:rect l="l" t="t" r="r" b="b"/>
            <a:pathLst>
              <a:path w="304800" h="1447800">
                <a:moveTo>
                  <a:pt x="0" y="1447800"/>
                </a:moveTo>
                <a:lnTo>
                  <a:pt x="304800" y="1447800"/>
                </a:lnTo>
                <a:lnTo>
                  <a:pt x="3048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6096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609600"/>
                </a:moveTo>
                <a:lnTo>
                  <a:pt x="533400" y="609600"/>
                </a:lnTo>
                <a:lnTo>
                  <a:pt x="533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92D050">
              <a:alpha val="4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0574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00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900" y="2286000"/>
            <a:ext cx="342900" cy="800100"/>
          </a:xfrm>
          <a:custGeom>
            <a:avLst/>
            <a:gdLst/>
            <a:ahLst/>
            <a:cxnLst/>
            <a:rect l="l" t="t" r="r" b="b"/>
            <a:pathLst>
              <a:path w="342900" h="800100">
                <a:moveTo>
                  <a:pt x="0" y="800100"/>
                </a:moveTo>
                <a:lnTo>
                  <a:pt x="342900" y="800100"/>
                </a:lnTo>
                <a:lnTo>
                  <a:pt x="342900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92D050">
              <a:alpha val="7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3276600"/>
            <a:ext cx="363220" cy="1447800"/>
          </a:xfrm>
          <a:custGeom>
            <a:avLst/>
            <a:gdLst/>
            <a:ahLst/>
            <a:cxnLst/>
            <a:rect l="l" t="t" r="r" b="b"/>
            <a:pathLst>
              <a:path w="363220" h="1447800">
                <a:moveTo>
                  <a:pt x="0" y="1447800"/>
                </a:moveTo>
                <a:lnTo>
                  <a:pt x="362712" y="1447800"/>
                </a:lnTo>
                <a:lnTo>
                  <a:pt x="362712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4267200"/>
            <a:ext cx="609600" cy="685800"/>
          </a:xfrm>
          <a:custGeom>
            <a:avLst/>
            <a:gdLst/>
            <a:ahLst/>
            <a:cxnLst/>
            <a:rect l="l" t="t" r="r" b="b"/>
            <a:pathLst>
              <a:path w="609600" h="685800">
                <a:moveTo>
                  <a:pt x="0" y="685800"/>
                </a:moveTo>
                <a:lnTo>
                  <a:pt x="609600" y="685800"/>
                </a:lnTo>
                <a:lnTo>
                  <a:pt x="609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800600"/>
            <a:ext cx="419100" cy="1066800"/>
          </a:xfrm>
          <a:custGeom>
            <a:avLst/>
            <a:gdLst/>
            <a:ahLst/>
            <a:cxnLst/>
            <a:rect l="l" t="t" r="r" b="b"/>
            <a:pathLst>
              <a:path w="419100" h="1066800">
                <a:moveTo>
                  <a:pt x="0" y="1066800"/>
                </a:moveTo>
                <a:lnTo>
                  <a:pt x="419100" y="1066800"/>
                </a:lnTo>
                <a:lnTo>
                  <a:pt x="4191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00AFEF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0311" y="5410200"/>
            <a:ext cx="399415" cy="1219200"/>
          </a:xfrm>
          <a:custGeom>
            <a:avLst/>
            <a:gdLst/>
            <a:ahLst/>
            <a:cxnLst/>
            <a:rect l="l" t="t" r="r" b="b"/>
            <a:pathLst>
              <a:path w="399415" h="1219200">
                <a:moveTo>
                  <a:pt x="0" y="1219200"/>
                </a:moveTo>
                <a:lnTo>
                  <a:pt x="399288" y="1219200"/>
                </a:lnTo>
                <a:lnTo>
                  <a:pt x="399288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92D050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0311" y="2686811"/>
            <a:ext cx="551815" cy="970915"/>
          </a:xfrm>
          <a:custGeom>
            <a:avLst/>
            <a:gdLst/>
            <a:ahLst/>
            <a:cxnLst/>
            <a:rect l="l" t="t" r="r" b="b"/>
            <a:pathLst>
              <a:path w="551815" h="970914">
                <a:moveTo>
                  <a:pt x="0" y="970788"/>
                </a:moveTo>
                <a:lnTo>
                  <a:pt x="551688" y="970788"/>
                </a:lnTo>
                <a:lnTo>
                  <a:pt x="551688" y="0"/>
                </a:lnTo>
                <a:lnTo>
                  <a:pt x="0" y="0"/>
                </a:lnTo>
                <a:lnTo>
                  <a:pt x="0" y="970788"/>
                </a:lnTo>
                <a:close/>
              </a:path>
            </a:pathLst>
          </a:custGeom>
          <a:solidFill>
            <a:srgbClr val="00AFEF">
              <a:alpha val="160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172199"/>
            <a:ext cx="515620" cy="685800"/>
          </a:xfrm>
          <a:custGeom>
            <a:avLst/>
            <a:gdLst/>
            <a:ahLst/>
            <a:cxnLst/>
            <a:rect l="l" t="t" r="r" b="b"/>
            <a:pathLst>
              <a:path w="515620" h="685800">
                <a:moveTo>
                  <a:pt x="0" y="685799"/>
                </a:moveTo>
                <a:lnTo>
                  <a:pt x="515112" y="685799"/>
                </a:lnTo>
                <a:lnTo>
                  <a:pt x="515112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FFFF00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290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674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290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674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339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5339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5339" y="6096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40891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83208" y="76200"/>
            <a:ext cx="170815" cy="189230"/>
          </a:xfrm>
          <a:custGeom>
            <a:avLst/>
            <a:gdLst/>
            <a:ahLst/>
            <a:cxnLst/>
            <a:rect l="l" t="t" r="r" b="b"/>
            <a:pathLst>
              <a:path w="170815" h="189229">
                <a:moveTo>
                  <a:pt x="0" y="188975"/>
                </a:moveTo>
                <a:lnTo>
                  <a:pt x="170687" y="188975"/>
                </a:lnTo>
                <a:lnTo>
                  <a:pt x="170687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0891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75447" y="2426207"/>
            <a:ext cx="10668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75447" y="2426207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75447" y="3505200"/>
            <a:ext cx="106680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75447" y="35052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9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75447" y="4572000"/>
            <a:ext cx="1066800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75447" y="45720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0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9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75447" y="1371600"/>
            <a:ext cx="10668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75447" y="13716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75447" y="5638800"/>
            <a:ext cx="1069848" cy="7589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75447" y="5638800"/>
            <a:ext cx="1069975" cy="759460"/>
          </a:xfrm>
          <a:custGeom>
            <a:avLst/>
            <a:gdLst/>
            <a:ahLst/>
            <a:cxnLst/>
            <a:rect l="l" t="t" r="r" b="b"/>
            <a:pathLst>
              <a:path w="1069975" h="759460">
                <a:moveTo>
                  <a:pt x="0" y="126491"/>
                </a:moveTo>
                <a:lnTo>
                  <a:pt x="9941" y="77254"/>
                </a:lnTo>
                <a:lnTo>
                  <a:pt x="37052" y="37047"/>
                </a:lnTo>
                <a:lnTo>
                  <a:pt x="77259" y="9939"/>
                </a:lnTo>
                <a:lnTo>
                  <a:pt x="126492" y="0"/>
                </a:lnTo>
                <a:lnTo>
                  <a:pt x="943355" y="0"/>
                </a:lnTo>
                <a:lnTo>
                  <a:pt x="992588" y="9939"/>
                </a:lnTo>
                <a:lnTo>
                  <a:pt x="1032795" y="37047"/>
                </a:lnTo>
                <a:lnTo>
                  <a:pt x="1059906" y="77254"/>
                </a:lnTo>
                <a:lnTo>
                  <a:pt x="1069848" y="126491"/>
                </a:lnTo>
                <a:lnTo>
                  <a:pt x="1069848" y="632460"/>
                </a:lnTo>
                <a:lnTo>
                  <a:pt x="1059906" y="681697"/>
                </a:lnTo>
                <a:lnTo>
                  <a:pt x="1032795" y="721904"/>
                </a:lnTo>
                <a:lnTo>
                  <a:pt x="992588" y="749012"/>
                </a:lnTo>
                <a:lnTo>
                  <a:pt x="943355" y="758952"/>
                </a:lnTo>
                <a:lnTo>
                  <a:pt x="126492" y="758952"/>
                </a:lnTo>
                <a:lnTo>
                  <a:pt x="77259" y="749012"/>
                </a:lnTo>
                <a:lnTo>
                  <a:pt x="37052" y="721904"/>
                </a:lnTo>
                <a:lnTo>
                  <a:pt x="9941" y="681697"/>
                </a:lnTo>
                <a:lnTo>
                  <a:pt x="0" y="632460"/>
                </a:lnTo>
                <a:lnTo>
                  <a:pt x="0" y="1264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80643" y="1506226"/>
            <a:ext cx="3622675" cy="317817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3200" b="1" spc="-5" dirty="0">
                <a:latin typeface="Calibri"/>
                <a:cs typeface="Calibri"/>
              </a:rPr>
              <a:t>Decisions</a:t>
            </a:r>
            <a:r>
              <a:rPr sz="3200" b="1" spc="-11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Areas</a:t>
            </a:r>
            <a:endParaRPr sz="32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0" dirty="0">
                <a:latin typeface="Calibri"/>
                <a:cs typeface="Calibri"/>
              </a:rPr>
              <a:t>Target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market</a:t>
            </a:r>
            <a:endParaRPr sz="28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Product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assortment</a:t>
            </a:r>
            <a:endParaRPr sz="28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Procurement</a:t>
            </a:r>
            <a:endParaRPr sz="28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Prices</a:t>
            </a:r>
            <a:endParaRPr sz="28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Services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952999" y="1790147"/>
            <a:ext cx="2410405" cy="14820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DF7237D-8923-46BC-9FD8-2ECD8CBB54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125" y="40562"/>
            <a:ext cx="1161071" cy="126609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1447" y="564007"/>
            <a:ext cx="26441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0" dirty="0"/>
              <a:t>PRIVATE</a:t>
            </a:r>
            <a:r>
              <a:rPr spc="-80" dirty="0"/>
              <a:t> </a:t>
            </a:r>
            <a:r>
              <a:rPr spc="-5" dirty="0"/>
              <a:t>LABELS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4000500"/>
            <a:ext cx="342900" cy="419100"/>
          </a:xfrm>
          <a:custGeom>
            <a:avLst/>
            <a:gdLst/>
            <a:ahLst/>
            <a:cxnLst/>
            <a:rect l="l" t="t" r="r" b="b"/>
            <a:pathLst>
              <a:path w="342900" h="419100">
                <a:moveTo>
                  <a:pt x="0" y="419100"/>
                </a:moveTo>
                <a:lnTo>
                  <a:pt x="342900" y="419100"/>
                </a:lnTo>
                <a:lnTo>
                  <a:pt x="3429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92D05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1002791"/>
            <a:ext cx="533400" cy="1511935"/>
          </a:xfrm>
          <a:custGeom>
            <a:avLst/>
            <a:gdLst/>
            <a:ahLst/>
            <a:cxnLst/>
            <a:rect l="l" t="t" r="r" b="b"/>
            <a:pathLst>
              <a:path w="533400" h="1511935">
                <a:moveTo>
                  <a:pt x="0" y="1511808"/>
                </a:moveTo>
                <a:lnTo>
                  <a:pt x="533400" y="1511808"/>
                </a:lnTo>
                <a:lnTo>
                  <a:pt x="533400" y="0"/>
                </a:lnTo>
                <a:lnTo>
                  <a:pt x="0" y="0"/>
                </a:lnTo>
                <a:lnTo>
                  <a:pt x="0" y="1511808"/>
                </a:lnTo>
                <a:close/>
              </a:path>
            </a:pathLst>
          </a:custGeom>
          <a:solidFill>
            <a:srgbClr val="00AFEF">
              <a:alpha val="6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6200"/>
            <a:ext cx="304800" cy="1447800"/>
          </a:xfrm>
          <a:custGeom>
            <a:avLst/>
            <a:gdLst/>
            <a:ahLst/>
            <a:cxnLst/>
            <a:rect l="l" t="t" r="r" b="b"/>
            <a:pathLst>
              <a:path w="304800" h="1447800">
                <a:moveTo>
                  <a:pt x="0" y="1447800"/>
                </a:moveTo>
                <a:lnTo>
                  <a:pt x="304800" y="1447800"/>
                </a:lnTo>
                <a:lnTo>
                  <a:pt x="3048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6096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609600"/>
                </a:moveTo>
                <a:lnTo>
                  <a:pt x="533400" y="609600"/>
                </a:lnTo>
                <a:lnTo>
                  <a:pt x="533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92D050">
              <a:alpha val="4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0574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00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900" y="2286000"/>
            <a:ext cx="342900" cy="800100"/>
          </a:xfrm>
          <a:custGeom>
            <a:avLst/>
            <a:gdLst/>
            <a:ahLst/>
            <a:cxnLst/>
            <a:rect l="l" t="t" r="r" b="b"/>
            <a:pathLst>
              <a:path w="342900" h="800100">
                <a:moveTo>
                  <a:pt x="0" y="800100"/>
                </a:moveTo>
                <a:lnTo>
                  <a:pt x="342900" y="800100"/>
                </a:lnTo>
                <a:lnTo>
                  <a:pt x="342900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92D050">
              <a:alpha val="7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3276600"/>
            <a:ext cx="363220" cy="1447800"/>
          </a:xfrm>
          <a:custGeom>
            <a:avLst/>
            <a:gdLst/>
            <a:ahLst/>
            <a:cxnLst/>
            <a:rect l="l" t="t" r="r" b="b"/>
            <a:pathLst>
              <a:path w="363220" h="1447800">
                <a:moveTo>
                  <a:pt x="0" y="1447800"/>
                </a:moveTo>
                <a:lnTo>
                  <a:pt x="362712" y="1447800"/>
                </a:lnTo>
                <a:lnTo>
                  <a:pt x="362712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4267200"/>
            <a:ext cx="609600" cy="685800"/>
          </a:xfrm>
          <a:custGeom>
            <a:avLst/>
            <a:gdLst/>
            <a:ahLst/>
            <a:cxnLst/>
            <a:rect l="l" t="t" r="r" b="b"/>
            <a:pathLst>
              <a:path w="609600" h="685800">
                <a:moveTo>
                  <a:pt x="0" y="685800"/>
                </a:moveTo>
                <a:lnTo>
                  <a:pt x="609600" y="685800"/>
                </a:lnTo>
                <a:lnTo>
                  <a:pt x="609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800600"/>
            <a:ext cx="419100" cy="1066800"/>
          </a:xfrm>
          <a:custGeom>
            <a:avLst/>
            <a:gdLst/>
            <a:ahLst/>
            <a:cxnLst/>
            <a:rect l="l" t="t" r="r" b="b"/>
            <a:pathLst>
              <a:path w="419100" h="1066800">
                <a:moveTo>
                  <a:pt x="0" y="1066800"/>
                </a:moveTo>
                <a:lnTo>
                  <a:pt x="419100" y="1066800"/>
                </a:lnTo>
                <a:lnTo>
                  <a:pt x="4191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00AFEF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0311" y="5410200"/>
            <a:ext cx="399415" cy="1219200"/>
          </a:xfrm>
          <a:custGeom>
            <a:avLst/>
            <a:gdLst/>
            <a:ahLst/>
            <a:cxnLst/>
            <a:rect l="l" t="t" r="r" b="b"/>
            <a:pathLst>
              <a:path w="399415" h="1219200">
                <a:moveTo>
                  <a:pt x="0" y="1219200"/>
                </a:moveTo>
                <a:lnTo>
                  <a:pt x="399288" y="1219200"/>
                </a:lnTo>
                <a:lnTo>
                  <a:pt x="399288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92D050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0311" y="2686811"/>
            <a:ext cx="551815" cy="970915"/>
          </a:xfrm>
          <a:custGeom>
            <a:avLst/>
            <a:gdLst/>
            <a:ahLst/>
            <a:cxnLst/>
            <a:rect l="l" t="t" r="r" b="b"/>
            <a:pathLst>
              <a:path w="551815" h="970914">
                <a:moveTo>
                  <a:pt x="0" y="970788"/>
                </a:moveTo>
                <a:lnTo>
                  <a:pt x="551688" y="970788"/>
                </a:lnTo>
                <a:lnTo>
                  <a:pt x="551688" y="0"/>
                </a:lnTo>
                <a:lnTo>
                  <a:pt x="0" y="0"/>
                </a:lnTo>
                <a:lnTo>
                  <a:pt x="0" y="970788"/>
                </a:lnTo>
                <a:close/>
              </a:path>
            </a:pathLst>
          </a:custGeom>
          <a:solidFill>
            <a:srgbClr val="00AFEF">
              <a:alpha val="160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172199"/>
            <a:ext cx="515620" cy="685800"/>
          </a:xfrm>
          <a:custGeom>
            <a:avLst/>
            <a:gdLst/>
            <a:ahLst/>
            <a:cxnLst/>
            <a:rect l="l" t="t" r="r" b="b"/>
            <a:pathLst>
              <a:path w="515620" h="685800">
                <a:moveTo>
                  <a:pt x="0" y="685799"/>
                </a:moveTo>
                <a:lnTo>
                  <a:pt x="515112" y="685799"/>
                </a:lnTo>
                <a:lnTo>
                  <a:pt x="515112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FFFF00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290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674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290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674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339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5339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5339" y="6096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40891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83208" y="76200"/>
            <a:ext cx="170815" cy="189230"/>
          </a:xfrm>
          <a:custGeom>
            <a:avLst/>
            <a:gdLst/>
            <a:ahLst/>
            <a:cxnLst/>
            <a:rect l="l" t="t" r="r" b="b"/>
            <a:pathLst>
              <a:path w="170815" h="189229">
                <a:moveTo>
                  <a:pt x="0" y="188975"/>
                </a:moveTo>
                <a:lnTo>
                  <a:pt x="170687" y="188975"/>
                </a:lnTo>
                <a:lnTo>
                  <a:pt x="170687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0891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75447" y="2426207"/>
            <a:ext cx="10668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75447" y="2426207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75447" y="3505200"/>
            <a:ext cx="106680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75447" y="35052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9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75447" y="4572000"/>
            <a:ext cx="1066800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75447" y="45720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0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9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75447" y="1371600"/>
            <a:ext cx="10668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75447" y="13716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75447" y="5638800"/>
            <a:ext cx="1069848" cy="7589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75447" y="5638800"/>
            <a:ext cx="1069975" cy="759460"/>
          </a:xfrm>
          <a:custGeom>
            <a:avLst/>
            <a:gdLst/>
            <a:ahLst/>
            <a:cxnLst/>
            <a:rect l="l" t="t" r="r" b="b"/>
            <a:pathLst>
              <a:path w="1069975" h="759460">
                <a:moveTo>
                  <a:pt x="0" y="126491"/>
                </a:moveTo>
                <a:lnTo>
                  <a:pt x="9941" y="77254"/>
                </a:lnTo>
                <a:lnTo>
                  <a:pt x="37052" y="37047"/>
                </a:lnTo>
                <a:lnTo>
                  <a:pt x="77259" y="9939"/>
                </a:lnTo>
                <a:lnTo>
                  <a:pt x="126492" y="0"/>
                </a:lnTo>
                <a:lnTo>
                  <a:pt x="943355" y="0"/>
                </a:lnTo>
                <a:lnTo>
                  <a:pt x="992588" y="9939"/>
                </a:lnTo>
                <a:lnTo>
                  <a:pt x="1032795" y="37047"/>
                </a:lnTo>
                <a:lnTo>
                  <a:pt x="1059906" y="77254"/>
                </a:lnTo>
                <a:lnTo>
                  <a:pt x="1069848" y="126491"/>
                </a:lnTo>
                <a:lnTo>
                  <a:pt x="1069848" y="632460"/>
                </a:lnTo>
                <a:lnTo>
                  <a:pt x="1059906" y="681697"/>
                </a:lnTo>
                <a:lnTo>
                  <a:pt x="1032795" y="721904"/>
                </a:lnTo>
                <a:lnTo>
                  <a:pt x="992588" y="749012"/>
                </a:lnTo>
                <a:lnTo>
                  <a:pt x="943355" y="758952"/>
                </a:lnTo>
                <a:lnTo>
                  <a:pt x="126492" y="758952"/>
                </a:lnTo>
                <a:lnTo>
                  <a:pt x="77259" y="749012"/>
                </a:lnTo>
                <a:lnTo>
                  <a:pt x="37052" y="721904"/>
                </a:lnTo>
                <a:lnTo>
                  <a:pt x="9941" y="681697"/>
                </a:lnTo>
                <a:lnTo>
                  <a:pt x="0" y="632460"/>
                </a:lnTo>
                <a:lnTo>
                  <a:pt x="0" y="1264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80643" y="1506226"/>
            <a:ext cx="6568440" cy="310451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00"/>
              </a:spcBef>
            </a:pPr>
            <a:r>
              <a:rPr sz="3200" b="1" spc="-20" dirty="0">
                <a:latin typeface="Calibri"/>
                <a:cs typeface="Calibri"/>
              </a:rPr>
              <a:t>Private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Labels</a:t>
            </a:r>
            <a:endParaRPr sz="3200">
              <a:latin typeface="Calibri"/>
              <a:cs typeface="Calibri"/>
            </a:endParaRPr>
          </a:p>
          <a:p>
            <a:pPr marL="927100" marR="5080" algn="just">
              <a:lnSpc>
                <a:spcPct val="100000"/>
              </a:lnSpc>
              <a:spcBef>
                <a:spcPts val="690"/>
              </a:spcBef>
            </a:pPr>
            <a:r>
              <a:rPr sz="2400" spc="-15" dirty="0">
                <a:latin typeface="Calibri"/>
                <a:cs typeface="Calibri"/>
              </a:rPr>
              <a:t>“</a:t>
            </a:r>
            <a:r>
              <a:rPr sz="2800" spc="-15" dirty="0">
                <a:latin typeface="Calibri"/>
                <a:cs typeface="Calibri"/>
              </a:rPr>
              <a:t>brand </a:t>
            </a:r>
            <a:r>
              <a:rPr sz="2800" spc="-5" dirty="0">
                <a:latin typeface="Calibri"/>
                <a:cs typeface="Calibri"/>
              </a:rPr>
              <a:t>owned </a:t>
            </a:r>
            <a:r>
              <a:rPr sz="2800" spc="-10" dirty="0">
                <a:latin typeface="Calibri"/>
                <a:cs typeface="Calibri"/>
              </a:rPr>
              <a:t>not </a:t>
            </a:r>
            <a:r>
              <a:rPr sz="2800" spc="-5" dirty="0">
                <a:latin typeface="Calibri"/>
                <a:cs typeface="Calibri"/>
              </a:rPr>
              <a:t>by a </a:t>
            </a:r>
            <a:r>
              <a:rPr sz="2800" spc="-10" dirty="0">
                <a:latin typeface="Calibri"/>
                <a:cs typeface="Calibri"/>
              </a:rPr>
              <a:t>manufacturer 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0" dirty="0">
                <a:latin typeface="Calibri"/>
                <a:cs typeface="Calibri"/>
              </a:rPr>
              <a:t>producer but </a:t>
            </a:r>
            <a:r>
              <a:rPr sz="2800" spc="-15" dirty="0">
                <a:latin typeface="Calibri"/>
                <a:cs typeface="Calibri"/>
              </a:rPr>
              <a:t>by 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retailer  </a:t>
            </a:r>
            <a:r>
              <a:rPr sz="2800" spc="-5" dirty="0">
                <a:latin typeface="Calibri"/>
                <a:cs typeface="Calibri"/>
              </a:rPr>
              <a:t>or  supplier </a:t>
            </a:r>
            <a:r>
              <a:rPr sz="2800" dirty="0">
                <a:latin typeface="Calibri"/>
                <a:cs typeface="Calibri"/>
              </a:rPr>
              <a:t>who </a:t>
            </a:r>
            <a:r>
              <a:rPr sz="2800" spc="-15" dirty="0">
                <a:latin typeface="Calibri"/>
                <a:cs typeface="Calibri"/>
              </a:rPr>
              <a:t>gets </a:t>
            </a:r>
            <a:r>
              <a:rPr sz="2800" spc="-5" dirty="0">
                <a:latin typeface="Calibri"/>
                <a:cs typeface="Calibri"/>
              </a:rPr>
              <a:t>its </a:t>
            </a:r>
            <a:r>
              <a:rPr sz="2800" spc="-10" dirty="0">
                <a:latin typeface="Calibri"/>
                <a:cs typeface="Calibri"/>
              </a:rPr>
              <a:t>goods </a:t>
            </a:r>
            <a:r>
              <a:rPr sz="2800" spc="-5" dirty="0">
                <a:latin typeface="Calibri"/>
                <a:cs typeface="Calibri"/>
              </a:rPr>
              <a:t>made </a:t>
            </a:r>
            <a:r>
              <a:rPr sz="2800" spc="-15" dirty="0">
                <a:latin typeface="Calibri"/>
                <a:cs typeface="Calibri"/>
              </a:rPr>
              <a:t>by </a:t>
            </a:r>
            <a:r>
              <a:rPr sz="2800" spc="-5" dirty="0">
                <a:latin typeface="Calibri"/>
                <a:cs typeface="Calibri"/>
              </a:rPr>
              <a:t>a  </a:t>
            </a:r>
            <a:r>
              <a:rPr sz="2800" spc="-15" dirty="0">
                <a:latin typeface="Calibri"/>
                <a:cs typeface="Calibri"/>
              </a:rPr>
              <a:t>contract manufacturer </a:t>
            </a:r>
            <a:r>
              <a:rPr sz="2800" spc="-5" dirty="0">
                <a:latin typeface="Calibri"/>
                <a:cs typeface="Calibri"/>
              </a:rPr>
              <a:t>under its own  label”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400" b="1" spc="-10" dirty="0">
                <a:latin typeface="Calibri"/>
                <a:cs typeface="Calibri"/>
                <a:hlinkClick r:id="rId7"/>
              </a:rPr>
              <a:t>http://www.businessdictionary.com/definition/private-label.html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752620" y="4806696"/>
            <a:ext cx="2667706" cy="15910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71827" y="4802123"/>
            <a:ext cx="2886710" cy="1600200"/>
          </a:xfrm>
          <a:custGeom>
            <a:avLst/>
            <a:gdLst/>
            <a:ahLst/>
            <a:cxnLst/>
            <a:rect l="l" t="t" r="r" b="b"/>
            <a:pathLst>
              <a:path w="2886710" h="1600200">
                <a:moveTo>
                  <a:pt x="0" y="1600200"/>
                </a:moveTo>
                <a:lnTo>
                  <a:pt x="2886455" y="1600200"/>
                </a:lnTo>
                <a:lnTo>
                  <a:pt x="2886455" y="0"/>
                </a:lnTo>
                <a:lnTo>
                  <a:pt x="0" y="0"/>
                </a:lnTo>
                <a:lnTo>
                  <a:pt x="0" y="160020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90515" y="4806696"/>
            <a:ext cx="2022347" cy="15910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85944" y="4802123"/>
            <a:ext cx="2032000" cy="1600200"/>
          </a:xfrm>
          <a:custGeom>
            <a:avLst/>
            <a:gdLst/>
            <a:ahLst/>
            <a:cxnLst/>
            <a:rect l="l" t="t" r="r" b="b"/>
            <a:pathLst>
              <a:path w="2032000" h="1600200">
                <a:moveTo>
                  <a:pt x="0" y="1600200"/>
                </a:moveTo>
                <a:lnTo>
                  <a:pt x="2031492" y="1600200"/>
                </a:lnTo>
                <a:lnTo>
                  <a:pt x="2031492" y="0"/>
                </a:lnTo>
                <a:lnTo>
                  <a:pt x="0" y="0"/>
                </a:lnTo>
                <a:lnTo>
                  <a:pt x="0" y="1600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75883EF6-3DAF-4E33-9059-3FA2DBE85F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125" y="40562"/>
            <a:ext cx="1161071" cy="126609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2219" y="564007"/>
            <a:ext cx="24879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WHOLESALING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4000500"/>
            <a:ext cx="342900" cy="419100"/>
          </a:xfrm>
          <a:custGeom>
            <a:avLst/>
            <a:gdLst/>
            <a:ahLst/>
            <a:cxnLst/>
            <a:rect l="l" t="t" r="r" b="b"/>
            <a:pathLst>
              <a:path w="342900" h="419100">
                <a:moveTo>
                  <a:pt x="0" y="419100"/>
                </a:moveTo>
                <a:lnTo>
                  <a:pt x="342900" y="419100"/>
                </a:lnTo>
                <a:lnTo>
                  <a:pt x="3429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92D05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1002791"/>
            <a:ext cx="533400" cy="1511935"/>
          </a:xfrm>
          <a:custGeom>
            <a:avLst/>
            <a:gdLst/>
            <a:ahLst/>
            <a:cxnLst/>
            <a:rect l="l" t="t" r="r" b="b"/>
            <a:pathLst>
              <a:path w="533400" h="1511935">
                <a:moveTo>
                  <a:pt x="0" y="1511808"/>
                </a:moveTo>
                <a:lnTo>
                  <a:pt x="533400" y="1511808"/>
                </a:lnTo>
                <a:lnTo>
                  <a:pt x="533400" y="0"/>
                </a:lnTo>
                <a:lnTo>
                  <a:pt x="0" y="0"/>
                </a:lnTo>
                <a:lnTo>
                  <a:pt x="0" y="1511808"/>
                </a:lnTo>
                <a:close/>
              </a:path>
            </a:pathLst>
          </a:custGeom>
          <a:solidFill>
            <a:srgbClr val="00AFEF">
              <a:alpha val="6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6200"/>
            <a:ext cx="304800" cy="1447800"/>
          </a:xfrm>
          <a:custGeom>
            <a:avLst/>
            <a:gdLst/>
            <a:ahLst/>
            <a:cxnLst/>
            <a:rect l="l" t="t" r="r" b="b"/>
            <a:pathLst>
              <a:path w="304800" h="1447800">
                <a:moveTo>
                  <a:pt x="0" y="1447800"/>
                </a:moveTo>
                <a:lnTo>
                  <a:pt x="304800" y="1447800"/>
                </a:lnTo>
                <a:lnTo>
                  <a:pt x="3048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6096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609600"/>
                </a:moveTo>
                <a:lnTo>
                  <a:pt x="533400" y="609600"/>
                </a:lnTo>
                <a:lnTo>
                  <a:pt x="533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92D050">
              <a:alpha val="4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0574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00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900" y="2286000"/>
            <a:ext cx="342900" cy="800100"/>
          </a:xfrm>
          <a:custGeom>
            <a:avLst/>
            <a:gdLst/>
            <a:ahLst/>
            <a:cxnLst/>
            <a:rect l="l" t="t" r="r" b="b"/>
            <a:pathLst>
              <a:path w="342900" h="800100">
                <a:moveTo>
                  <a:pt x="0" y="800100"/>
                </a:moveTo>
                <a:lnTo>
                  <a:pt x="342900" y="800100"/>
                </a:lnTo>
                <a:lnTo>
                  <a:pt x="342900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92D050">
              <a:alpha val="7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3276600"/>
            <a:ext cx="363220" cy="1447800"/>
          </a:xfrm>
          <a:custGeom>
            <a:avLst/>
            <a:gdLst/>
            <a:ahLst/>
            <a:cxnLst/>
            <a:rect l="l" t="t" r="r" b="b"/>
            <a:pathLst>
              <a:path w="363220" h="1447800">
                <a:moveTo>
                  <a:pt x="0" y="1447800"/>
                </a:moveTo>
                <a:lnTo>
                  <a:pt x="362712" y="1447800"/>
                </a:lnTo>
                <a:lnTo>
                  <a:pt x="362712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4267200"/>
            <a:ext cx="609600" cy="685800"/>
          </a:xfrm>
          <a:custGeom>
            <a:avLst/>
            <a:gdLst/>
            <a:ahLst/>
            <a:cxnLst/>
            <a:rect l="l" t="t" r="r" b="b"/>
            <a:pathLst>
              <a:path w="609600" h="685800">
                <a:moveTo>
                  <a:pt x="0" y="685800"/>
                </a:moveTo>
                <a:lnTo>
                  <a:pt x="609600" y="685800"/>
                </a:lnTo>
                <a:lnTo>
                  <a:pt x="609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800600"/>
            <a:ext cx="419100" cy="1066800"/>
          </a:xfrm>
          <a:custGeom>
            <a:avLst/>
            <a:gdLst/>
            <a:ahLst/>
            <a:cxnLst/>
            <a:rect l="l" t="t" r="r" b="b"/>
            <a:pathLst>
              <a:path w="419100" h="1066800">
                <a:moveTo>
                  <a:pt x="0" y="1066800"/>
                </a:moveTo>
                <a:lnTo>
                  <a:pt x="419100" y="1066800"/>
                </a:lnTo>
                <a:lnTo>
                  <a:pt x="4191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00AFEF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0311" y="5410200"/>
            <a:ext cx="399415" cy="1219200"/>
          </a:xfrm>
          <a:custGeom>
            <a:avLst/>
            <a:gdLst/>
            <a:ahLst/>
            <a:cxnLst/>
            <a:rect l="l" t="t" r="r" b="b"/>
            <a:pathLst>
              <a:path w="399415" h="1219200">
                <a:moveTo>
                  <a:pt x="0" y="1219200"/>
                </a:moveTo>
                <a:lnTo>
                  <a:pt x="399288" y="1219200"/>
                </a:lnTo>
                <a:lnTo>
                  <a:pt x="399288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92D050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0311" y="2686811"/>
            <a:ext cx="551815" cy="970915"/>
          </a:xfrm>
          <a:custGeom>
            <a:avLst/>
            <a:gdLst/>
            <a:ahLst/>
            <a:cxnLst/>
            <a:rect l="l" t="t" r="r" b="b"/>
            <a:pathLst>
              <a:path w="551815" h="970914">
                <a:moveTo>
                  <a:pt x="0" y="970788"/>
                </a:moveTo>
                <a:lnTo>
                  <a:pt x="551688" y="970788"/>
                </a:lnTo>
                <a:lnTo>
                  <a:pt x="551688" y="0"/>
                </a:lnTo>
                <a:lnTo>
                  <a:pt x="0" y="0"/>
                </a:lnTo>
                <a:lnTo>
                  <a:pt x="0" y="970788"/>
                </a:lnTo>
                <a:close/>
              </a:path>
            </a:pathLst>
          </a:custGeom>
          <a:solidFill>
            <a:srgbClr val="00AFEF">
              <a:alpha val="160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172199"/>
            <a:ext cx="515620" cy="685800"/>
          </a:xfrm>
          <a:custGeom>
            <a:avLst/>
            <a:gdLst/>
            <a:ahLst/>
            <a:cxnLst/>
            <a:rect l="l" t="t" r="r" b="b"/>
            <a:pathLst>
              <a:path w="515620" h="685800">
                <a:moveTo>
                  <a:pt x="0" y="685799"/>
                </a:moveTo>
                <a:lnTo>
                  <a:pt x="515112" y="685799"/>
                </a:lnTo>
                <a:lnTo>
                  <a:pt x="515112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FFFF00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290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674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290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674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339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5339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5339" y="6096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40891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83208" y="76200"/>
            <a:ext cx="170815" cy="189230"/>
          </a:xfrm>
          <a:custGeom>
            <a:avLst/>
            <a:gdLst/>
            <a:ahLst/>
            <a:cxnLst/>
            <a:rect l="l" t="t" r="r" b="b"/>
            <a:pathLst>
              <a:path w="170815" h="189229">
                <a:moveTo>
                  <a:pt x="0" y="188975"/>
                </a:moveTo>
                <a:lnTo>
                  <a:pt x="170687" y="188975"/>
                </a:lnTo>
                <a:lnTo>
                  <a:pt x="170687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0891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75447" y="2426207"/>
            <a:ext cx="10668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75447" y="2426207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75447" y="3505200"/>
            <a:ext cx="106680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75447" y="35052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9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75447" y="4572000"/>
            <a:ext cx="1066800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75447" y="45720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0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9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75447" y="1371600"/>
            <a:ext cx="10668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75447" y="13716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75447" y="5638800"/>
            <a:ext cx="1069848" cy="7589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75447" y="5638800"/>
            <a:ext cx="1069975" cy="759460"/>
          </a:xfrm>
          <a:custGeom>
            <a:avLst/>
            <a:gdLst/>
            <a:ahLst/>
            <a:cxnLst/>
            <a:rect l="l" t="t" r="r" b="b"/>
            <a:pathLst>
              <a:path w="1069975" h="759460">
                <a:moveTo>
                  <a:pt x="0" y="126491"/>
                </a:moveTo>
                <a:lnTo>
                  <a:pt x="9941" y="77254"/>
                </a:lnTo>
                <a:lnTo>
                  <a:pt x="37052" y="37047"/>
                </a:lnTo>
                <a:lnTo>
                  <a:pt x="77259" y="9939"/>
                </a:lnTo>
                <a:lnTo>
                  <a:pt x="126492" y="0"/>
                </a:lnTo>
                <a:lnTo>
                  <a:pt x="943355" y="0"/>
                </a:lnTo>
                <a:lnTo>
                  <a:pt x="992588" y="9939"/>
                </a:lnTo>
                <a:lnTo>
                  <a:pt x="1032795" y="37047"/>
                </a:lnTo>
                <a:lnTo>
                  <a:pt x="1059906" y="77254"/>
                </a:lnTo>
                <a:lnTo>
                  <a:pt x="1069848" y="126491"/>
                </a:lnTo>
                <a:lnTo>
                  <a:pt x="1069848" y="632460"/>
                </a:lnTo>
                <a:lnTo>
                  <a:pt x="1059906" y="681697"/>
                </a:lnTo>
                <a:lnTo>
                  <a:pt x="1032795" y="721904"/>
                </a:lnTo>
                <a:lnTo>
                  <a:pt x="992588" y="749012"/>
                </a:lnTo>
                <a:lnTo>
                  <a:pt x="943355" y="758952"/>
                </a:lnTo>
                <a:lnTo>
                  <a:pt x="126492" y="758952"/>
                </a:lnTo>
                <a:lnTo>
                  <a:pt x="77259" y="749012"/>
                </a:lnTo>
                <a:lnTo>
                  <a:pt x="37052" y="721904"/>
                </a:lnTo>
                <a:lnTo>
                  <a:pt x="9941" y="681697"/>
                </a:lnTo>
                <a:lnTo>
                  <a:pt x="0" y="632460"/>
                </a:lnTo>
                <a:lnTo>
                  <a:pt x="0" y="1264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80643" y="1506226"/>
            <a:ext cx="6567805" cy="267779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3200" b="1" spc="-5" dirty="0">
                <a:latin typeface="Calibri"/>
                <a:cs typeface="Calibri"/>
              </a:rPr>
              <a:t>Wholesalers</a:t>
            </a:r>
            <a:endParaRPr sz="3200">
              <a:latin typeface="Calibri"/>
              <a:cs typeface="Calibri"/>
            </a:endParaRPr>
          </a:p>
          <a:p>
            <a:pPr marL="927100" marR="5080" algn="just">
              <a:lnSpc>
                <a:spcPct val="100000"/>
              </a:lnSpc>
              <a:spcBef>
                <a:spcPts val="690"/>
              </a:spcBef>
            </a:pPr>
            <a:r>
              <a:rPr sz="2400" spc="-5" dirty="0">
                <a:latin typeface="Calibri"/>
                <a:cs typeface="Calibri"/>
              </a:rPr>
              <a:t>“</a:t>
            </a:r>
            <a:r>
              <a:rPr sz="2800" spc="-5" dirty="0">
                <a:latin typeface="Calibri"/>
                <a:cs typeface="Calibri"/>
              </a:rPr>
              <a:t>the middlemen who </a:t>
            </a:r>
            <a:r>
              <a:rPr sz="2800" spc="-20" dirty="0">
                <a:latin typeface="Calibri"/>
                <a:cs typeface="Calibri"/>
              </a:rPr>
              <a:t>operates  </a:t>
            </a:r>
            <a:r>
              <a:rPr sz="2800" spc="-10" dirty="0">
                <a:latin typeface="Calibri"/>
                <a:cs typeface="Calibri"/>
              </a:rPr>
              <a:t>between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producers (from </a:t>
            </a:r>
            <a:r>
              <a:rPr sz="2800" spc="-5" dirty="0">
                <a:latin typeface="Calibri"/>
                <a:cs typeface="Calibri"/>
              </a:rPr>
              <a:t>whom  they </a:t>
            </a:r>
            <a:r>
              <a:rPr sz="2800" spc="-10" dirty="0">
                <a:latin typeface="Calibri"/>
                <a:cs typeface="Calibri"/>
              </a:rPr>
              <a:t>purchase goods)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retailers  </a:t>
            </a:r>
            <a:r>
              <a:rPr sz="2800" spc="-10" dirty="0">
                <a:latin typeface="Calibri"/>
                <a:cs typeface="Calibri"/>
              </a:rPr>
              <a:t>(to </a:t>
            </a:r>
            <a:r>
              <a:rPr sz="2800" spc="-5" dirty="0">
                <a:latin typeface="Calibri"/>
                <a:cs typeface="Calibri"/>
              </a:rPr>
              <a:t>whom </a:t>
            </a:r>
            <a:r>
              <a:rPr sz="2800" spc="-10" dirty="0">
                <a:latin typeface="Calibri"/>
                <a:cs typeface="Calibri"/>
              </a:rPr>
              <a:t>they sell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goods).”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400" b="1" spc="-5" dirty="0">
                <a:latin typeface="Calibri"/>
                <a:cs typeface="Calibri"/>
                <a:hlinkClick r:id="rId7"/>
              </a:rPr>
              <a:t>http://business.gov.in/manage_business/wholesalers_retailers.php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342644" y="4953000"/>
            <a:ext cx="2819400" cy="10866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38072" y="4948428"/>
            <a:ext cx="2828925" cy="1096010"/>
          </a:xfrm>
          <a:custGeom>
            <a:avLst/>
            <a:gdLst/>
            <a:ahLst/>
            <a:cxnLst/>
            <a:rect l="l" t="t" r="r" b="b"/>
            <a:pathLst>
              <a:path w="2828925" h="1096010">
                <a:moveTo>
                  <a:pt x="0" y="1095756"/>
                </a:moveTo>
                <a:lnTo>
                  <a:pt x="2828543" y="1095756"/>
                </a:lnTo>
                <a:lnTo>
                  <a:pt x="2828543" y="0"/>
                </a:lnTo>
                <a:lnTo>
                  <a:pt x="0" y="0"/>
                </a:lnTo>
                <a:lnTo>
                  <a:pt x="0" y="109575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33900" y="4572000"/>
            <a:ext cx="2467355" cy="18486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29328" y="4567428"/>
            <a:ext cx="2476500" cy="1858010"/>
          </a:xfrm>
          <a:custGeom>
            <a:avLst/>
            <a:gdLst/>
            <a:ahLst/>
            <a:cxnLst/>
            <a:rect l="l" t="t" r="r" b="b"/>
            <a:pathLst>
              <a:path w="2476500" h="1858010">
                <a:moveTo>
                  <a:pt x="0" y="1857756"/>
                </a:moveTo>
                <a:lnTo>
                  <a:pt x="2476500" y="1857756"/>
                </a:lnTo>
                <a:lnTo>
                  <a:pt x="2476500" y="0"/>
                </a:lnTo>
                <a:lnTo>
                  <a:pt x="0" y="0"/>
                </a:lnTo>
                <a:lnTo>
                  <a:pt x="0" y="185775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05E5D26-2B48-4242-AF66-B57E48B7B1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125" y="40562"/>
            <a:ext cx="1161071" cy="126609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2219" y="564007"/>
            <a:ext cx="24879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WHOLESALING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000500"/>
            <a:ext cx="342900" cy="419100"/>
          </a:xfrm>
          <a:custGeom>
            <a:avLst/>
            <a:gdLst/>
            <a:ahLst/>
            <a:cxnLst/>
            <a:rect l="l" t="t" r="r" b="b"/>
            <a:pathLst>
              <a:path w="342900" h="419100">
                <a:moveTo>
                  <a:pt x="0" y="419100"/>
                </a:moveTo>
                <a:lnTo>
                  <a:pt x="342900" y="419100"/>
                </a:lnTo>
                <a:lnTo>
                  <a:pt x="3429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92D05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" y="1002791"/>
            <a:ext cx="533400" cy="1511935"/>
          </a:xfrm>
          <a:custGeom>
            <a:avLst/>
            <a:gdLst/>
            <a:ahLst/>
            <a:cxnLst/>
            <a:rect l="l" t="t" r="r" b="b"/>
            <a:pathLst>
              <a:path w="533400" h="1511935">
                <a:moveTo>
                  <a:pt x="0" y="1511808"/>
                </a:moveTo>
                <a:lnTo>
                  <a:pt x="533400" y="1511808"/>
                </a:lnTo>
                <a:lnTo>
                  <a:pt x="533400" y="0"/>
                </a:lnTo>
                <a:lnTo>
                  <a:pt x="0" y="0"/>
                </a:lnTo>
                <a:lnTo>
                  <a:pt x="0" y="1511808"/>
                </a:lnTo>
                <a:close/>
              </a:path>
            </a:pathLst>
          </a:custGeom>
          <a:solidFill>
            <a:srgbClr val="00AFEF">
              <a:alpha val="6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76200"/>
            <a:ext cx="304800" cy="1447800"/>
          </a:xfrm>
          <a:custGeom>
            <a:avLst/>
            <a:gdLst/>
            <a:ahLst/>
            <a:cxnLst/>
            <a:rect l="l" t="t" r="r" b="b"/>
            <a:pathLst>
              <a:path w="304800" h="1447800">
                <a:moveTo>
                  <a:pt x="0" y="1447800"/>
                </a:moveTo>
                <a:lnTo>
                  <a:pt x="304800" y="1447800"/>
                </a:lnTo>
                <a:lnTo>
                  <a:pt x="3048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00" y="6096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609600"/>
                </a:moveTo>
                <a:lnTo>
                  <a:pt x="533400" y="609600"/>
                </a:lnTo>
                <a:lnTo>
                  <a:pt x="533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92D050">
              <a:alpha val="4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0574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00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2900" y="2286000"/>
            <a:ext cx="342900" cy="800100"/>
          </a:xfrm>
          <a:custGeom>
            <a:avLst/>
            <a:gdLst/>
            <a:ahLst/>
            <a:cxnLst/>
            <a:rect l="l" t="t" r="r" b="b"/>
            <a:pathLst>
              <a:path w="342900" h="800100">
                <a:moveTo>
                  <a:pt x="0" y="800100"/>
                </a:moveTo>
                <a:lnTo>
                  <a:pt x="342900" y="800100"/>
                </a:lnTo>
                <a:lnTo>
                  <a:pt x="342900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92D050">
              <a:alpha val="7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400" y="3276600"/>
            <a:ext cx="363220" cy="1447800"/>
          </a:xfrm>
          <a:custGeom>
            <a:avLst/>
            <a:gdLst/>
            <a:ahLst/>
            <a:cxnLst/>
            <a:rect l="l" t="t" r="r" b="b"/>
            <a:pathLst>
              <a:path w="363220" h="1447800">
                <a:moveTo>
                  <a:pt x="0" y="1447800"/>
                </a:moveTo>
                <a:lnTo>
                  <a:pt x="362712" y="1447800"/>
                </a:lnTo>
                <a:lnTo>
                  <a:pt x="362712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" y="4267200"/>
            <a:ext cx="609600" cy="685800"/>
          </a:xfrm>
          <a:custGeom>
            <a:avLst/>
            <a:gdLst/>
            <a:ahLst/>
            <a:cxnLst/>
            <a:rect l="l" t="t" r="r" b="b"/>
            <a:pathLst>
              <a:path w="609600" h="685800">
                <a:moveTo>
                  <a:pt x="0" y="685800"/>
                </a:moveTo>
                <a:lnTo>
                  <a:pt x="609600" y="685800"/>
                </a:lnTo>
                <a:lnTo>
                  <a:pt x="609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800600"/>
            <a:ext cx="419100" cy="1066800"/>
          </a:xfrm>
          <a:custGeom>
            <a:avLst/>
            <a:gdLst/>
            <a:ahLst/>
            <a:cxnLst/>
            <a:rect l="l" t="t" r="r" b="b"/>
            <a:pathLst>
              <a:path w="419100" h="1066800">
                <a:moveTo>
                  <a:pt x="0" y="1066800"/>
                </a:moveTo>
                <a:lnTo>
                  <a:pt x="419100" y="1066800"/>
                </a:lnTo>
                <a:lnTo>
                  <a:pt x="4191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00AFEF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0311" y="5410200"/>
            <a:ext cx="399415" cy="1219200"/>
          </a:xfrm>
          <a:custGeom>
            <a:avLst/>
            <a:gdLst/>
            <a:ahLst/>
            <a:cxnLst/>
            <a:rect l="l" t="t" r="r" b="b"/>
            <a:pathLst>
              <a:path w="399415" h="1219200">
                <a:moveTo>
                  <a:pt x="0" y="1219200"/>
                </a:moveTo>
                <a:lnTo>
                  <a:pt x="399288" y="1219200"/>
                </a:lnTo>
                <a:lnTo>
                  <a:pt x="399288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92D050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0311" y="2686811"/>
            <a:ext cx="551815" cy="970915"/>
          </a:xfrm>
          <a:custGeom>
            <a:avLst/>
            <a:gdLst/>
            <a:ahLst/>
            <a:cxnLst/>
            <a:rect l="l" t="t" r="r" b="b"/>
            <a:pathLst>
              <a:path w="551815" h="970914">
                <a:moveTo>
                  <a:pt x="0" y="970788"/>
                </a:moveTo>
                <a:lnTo>
                  <a:pt x="551688" y="970788"/>
                </a:lnTo>
                <a:lnTo>
                  <a:pt x="551688" y="0"/>
                </a:lnTo>
                <a:lnTo>
                  <a:pt x="0" y="0"/>
                </a:lnTo>
                <a:lnTo>
                  <a:pt x="0" y="970788"/>
                </a:lnTo>
                <a:close/>
              </a:path>
            </a:pathLst>
          </a:custGeom>
          <a:solidFill>
            <a:srgbClr val="00AFEF">
              <a:alpha val="160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6172199"/>
            <a:ext cx="515620" cy="685800"/>
          </a:xfrm>
          <a:custGeom>
            <a:avLst/>
            <a:gdLst/>
            <a:ahLst/>
            <a:cxnLst/>
            <a:rect l="l" t="t" r="r" b="b"/>
            <a:pathLst>
              <a:path w="515620" h="685800">
                <a:moveTo>
                  <a:pt x="0" y="685799"/>
                </a:moveTo>
                <a:lnTo>
                  <a:pt x="515112" y="685799"/>
                </a:lnTo>
                <a:lnTo>
                  <a:pt x="515112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FFFF00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290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674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290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674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5339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5339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5339" y="6096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40891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83208" y="76200"/>
            <a:ext cx="170815" cy="189230"/>
          </a:xfrm>
          <a:custGeom>
            <a:avLst/>
            <a:gdLst/>
            <a:ahLst/>
            <a:cxnLst/>
            <a:rect l="l" t="t" r="r" b="b"/>
            <a:pathLst>
              <a:path w="170815" h="189229">
                <a:moveTo>
                  <a:pt x="0" y="188975"/>
                </a:moveTo>
                <a:lnTo>
                  <a:pt x="170687" y="188975"/>
                </a:lnTo>
                <a:lnTo>
                  <a:pt x="170687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40891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75447" y="2426207"/>
            <a:ext cx="10668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75447" y="2426207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75447" y="3505200"/>
            <a:ext cx="106680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75447" y="35052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9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75447" y="4572000"/>
            <a:ext cx="1066800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75447" y="45720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0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9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75447" y="1371600"/>
            <a:ext cx="10668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75447" y="13716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75447" y="5638800"/>
            <a:ext cx="1069848" cy="7589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775447" y="5638800"/>
            <a:ext cx="1069975" cy="759460"/>
          </a:xfrm>
          <a:custGeom>
            <a:avLst/>
            <a:gdLst/>
            <a:ahLst/>
            <a:cxnLst/>
            <a:rect l="l" t="t" r="r" b="b"/>
            <a:pathLst>
              <a:path w="1069975" h="759460">
                <a:moveTo>
                  <a:pt x="0" y="126491"/>
                </a:moveTo>
                <a:lnTo>
                  <a:pt x="9941" y="77254"/>
                </a:lnTo>
                <a:lnTo>
                  <a:pt x="37052" y="37047"/>
                </a:lnTo>
                <a:lnTo>
                  <a:pt x="77259" y="9939"/>
                </a:lnTo>
                <a:lnTo>
                  <a:pt x="126492" y="0"/>
                </a:lnTo>
                <a:lnTo>
                  <a:pt x="943355" y="0"/>
                </a:lnTo>
                <a:lnTo>
                  <a:pt x="992588" y="9939"/>
                </a:lnTo>
                <a:lnTo>
                  <a:pt x="1032795" y="37047"/>
                </a:lnTo>
                <a:lnTo>
                  <a:pt x="1059906" y="77254"/>
                </a:lnTo>
                <a:lnTo>
                  <a:pt x="1069848" y="126491"/>
                </a:lnTo>
                <a:lnTo>
                  <a:pt x="1069848" y="632460"/>
                </a:lnTo>
                <a:lnTo>
                  <a:pt x="1059906" y="681697"/>
                </a:lnTo>
                <a:lnTo>
                  <a:pt x="1032795" y="721904"/>
                </a:lnTo>
                <a:lnTo>
                  <a:pt x="992588" y="749012"/>
                </a:lnTo>
                <a:lnTo>
                  <a:pt x="943355" y="758952"/>
                </a:lnTo>
                <a:lnTo>
                  <a:pt x="126492" y="758952"/>
                </a:lnTo>
                <a:lnTo>
                  <a:pt x="77259" y="749012"/>
                </a:lnTo>
                <a:lnTo>
                  <a:pt x="37052" y="721904"/>
                </a:lnTo>
                <a:lnTo>
                  <a:pt x="9941" y="681697"/>
                </a:lnTo>
                <a:lnTo>
                  <a:pt x="0" y="632460"/>
                </a:lnTo>
                <a:lnTo>
                  <a:pt x="0" y="1264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980643" y="1534109"/>
            <a:ext cx="27679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Wholesalers</a:t>
            </a:r>
            <a:r>
              <a:rPr sz="2800" b="1" spc="-25" dirty="0">
                <a:latin typeface="Calibri"/>
                <a:cs typeface="Calibri"/>
              </a:rPr>
              <a:t> Types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pc="-5" dirty="0"/>
              <a:t>Merchant</a:t>
            </a:r>
            <a:r>
              <a:rPr spc="-40" dirty="0"/>
              <a:t> </a:t>
            </a:r>
            <a:r>
              <a:rPr dirty="0"/>
              <a:t>Wholesaler</a:t>
            </a: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pc="-5" dirty="0"/>
              <a:t>Full-service</a:t>
            </a:r>
            <a:r>
              <a:rPr spc="-30" dirty="0"/>
              <a:t> </a:t>
            </a:r>
            <a:r>
              <a:rPr dirty="0"/>
              <a:t>Wholesaler</a:t>
            </a: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/>
              <a:t>Limited-service</a:t>
            </a:r>
            <a:r>
              <a:rPr spc="-40" dirty="0"/>
              <a:t> </a:t>
            </a:r>
            <a:r>
              <a:rPr dirty="0"/>
              <a:t>Wholesaler</a:t>
            </a: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pc="-15" dirty="0"/>
              <a:t>Broker </a:t>
            </a:r>
            <a:r>
              <a:rPr dirty="0"/>
              <a:t>and</a:t>
            </a:r>
            <a:r>
              <a:rPr spc="-35" dirty="0"/>
              <a:t> </a:t>
            </a:r>
            <a:r>
              <a:rPr spc="-5" dirty="0"/>
              <a:t>Agents</a:t>
            </a: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pc="-10" dirty="0"/>
              <a:t>Manufacturers </a:t>
            </a:r>
            <a:r>
              <a:rPr dirty="0"/>
              <a:t>and </a:t>
            </a:r>
            <a:r>
              <a:rPr spc="-10" dirty="0"/>
              <a:t>Retailers </a:t>
            </a:r>
            <a:r>
              <a:rPr spc="-5" dirty="0"/>
              <a:t>Branches </a:t>
            </a:r>
            <a:r>
              <a:rPr dirty="0"/>
              <a:t>&amp;</a:t>
            </a:r>
            <a:r>
              <a:rPr spc="-75" dirty="0"/>
              <a:t> </a:t>
            </a:r>
            <a:r>
              <a:rPr spc="-10" dirty="0"/>
              <a:t>Offices</a:t>
            </a: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pc="-5" dirty="0"/>
              <a:t>Specialized</a:t>
            </a:r>
            <a:r>
              <a:rPr spc="-10" dirty="0"/>
              <a:t> Wholesalers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80643" y="3912489"/>
            <a:ext cx="323532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10" dirty="0">
                <a:latin typeface="Calibri"/>
                <a:cs typeface="Calibri"/>
              </a:rPr>
              <a:t>Wholesalers</a:t>
            </a:r>
            <a:r>
              <a:rPr sz="2700" b="1" spc="-4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Functions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780794" y="4328540"/>
            <a:ext cx="3138170" cy="2358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700" spc="-5" dirty="0">
                <a:latin typeface="Calibri"/>
                <a:cs typeface="Calibri"/>
              </a:rPr>
              <a:t>Selling </a:t>
            </a:r>
            <a:r>
              <a:rPr sz="1700" dirty="0">
                <a:latin typeface="Calibri"/>
                <a:cs typeface="Calibri"/>
              </a:rPr>
              <a:t>&amp;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Promoting</a:t>
            </a:r>
            <a:endParaRPr sz="17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700" dirty="0">
                <a:latin typeface="Calibri"/>
                <a:cs typeface="Calibri"/>
              </a:rPr>
              <a:t>Assortment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Building</a:t>
            </a:r>
            <a:endParaRPr sz="17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700" dirty="0">
                <a:latin typeface="Calibri"/>
                <a:cs typeface="Calibri"/>
              </a:rPr>
              <a:t>Bulk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Breaking</a:t>
            </a:r>
            <a:endParaRPr sz="17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700" spc="-10" dirty="0">
                <a:latin typeface="Calibri"/>
                <a:cs typeface="Calibri"/>
              </a:rPr>
              <a:t>Warehousing</a:t>
            </a:r>
            <a:endParaRPr sz="17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700" spc="-15" dirty="0">
                <a:latin typeface="Calibri"/>
                <a:cs typeface="Calibri"/>
              </a:rPr>
              <a:t>Transporting</a:t>
            </a:r>
            <a:endParaRPr sz="17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700" spc="-5" dirty="0">
                <a:latin typeface="Calibri"/>
                <a:cs typeface="Calibri"/>
              </a:rPr>
              <a:t>Financing</a:t>
            </a:r>
            <a:endParaRPr sz="17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700" dirty="0">
                <a:latin typeface="Calibri"/>
                <a:cs typeface="Calibri"/>
              </a:rPr>
              <a:t>Risk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Bearing</a:t>
            </a:r>
            <a:endParaRPr sz="17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700" spc="-10" dirty="0">
                <a:latin typeface="Calibri"/>
                <a:cs typeface="Calibri"/>
              </a:rPr>
              <a:t>Market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Information</a:t>
            </a:r>
            <a:endParaRPr sz="17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700" spc="-5" dirty="0">
                <a:latin typeface="Calibri"/>
                <a:cs typeface="Calibri"/>
              </a:rPr>
              <a:t>Management Services </a:t>
            </a:r>
            <a:r>
              <a:rPr sz="1700" dirty="0">
                <a:latin typeface="Calibri"/>
                <a:cs typeface="Calibri"/>
              </a:rPr>
              <a:t>&amp;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Advice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C7EAF79-CF2E-443B-93E6-DB81326186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125" y="40562"/>
            <a:ext cx="1161071" cy="126609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5519" y="564007"/>
            <a:ext cx="30194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MARKET</a:t>
            </a:r>
            <a:r>
              <a:rPr spc="-60" dirty="0"/>
              <a:t> </a:t>
            </a:r>
            <a:r>
              <a:rPr spc="-20" dirty="0"/>
              <a:t>LOGISTIC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4000500"/>
            <a:ext cx="342900" cy="419100"/>
          </a:xfrm>
          <a:custGeom>
            <a:avLst/>
            <a:gdLst/>
            <a:ahLst/>
            <a:cxnLst/>
            <a:rect l="l" t="t" r="r" b="b"/>
            <a:pathLst>
              <a:path w="342900" h="419100">
                <a:moveTo>
                  <a:pt x="0" y="419100"/>
                </a:moveTo>
                <a:lnTo>
                  <a:pt x="342900" y="419100"/>
                </a:lnTo>
                <a:lnTo>
                  <a:pt x="3429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92D05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1002791"/>
            <a:ext cx="533400" cy="1511935"/>
          </a:xfrm>
          <a:custGeom>
            <a:avLst/>
            <a:gdLst/>
            <a:ahLst/>
            <a:cxnLst/>
            <a:rect l="l" t="t" r="r" b="b"/>
            <a:pathLst>
              <a:path w="533400" h="1511935">
                <a:moveTo>
                  <a:pt x="0" y="1511808"/>
                </a:moveTo>
                <a:lnTo>
                  <a:pt x="533400" y="1511808"/>
                </a:lnTo>
                <a:lnTo>
                  <a:pt x="533400" y="0"/>
                </a:lnTo>
                <a:lnTo>
                  <a:pt x="0" y="0"/>
                </a:lnTo>
                <a:lnTo>
                  <a:pt x="0" y="1511808"/>
                </a:lnTo>
                <a:close/>
              </a:path>
            </a:pathLst>
          </a:custGeom>
          <a:solidFill>
            <a:srgbClr val="00AFEF">
              <a:alpha val="6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6200"/>
            <a:ext cx="304800" cy="1447800"/>
          </a:xfrm>
          <a:custGeom>
            <a:avLst/>
            <a:gdLst/>
            <a:ahLst/>
            <a:cxnLst/>
            <a:rect l="l" t="t" r="r" b="b"/>
            <a:pathLst>
              <a:path w="304800" h="1447800">
                <a:moveTo>
                  <a:pt x="0" y="1447800"/>
                </a:moveTo>
                <a:lnTo>
                  <a:pt x="304800" y="1447800"/>
                </a:lnTo>
                <a:lnTo>
                  <a:pt x="3048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6096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609600"/>
                </a:moveTo>
                <a:lnTo>
                  <a:pt x="533400" y="609600"/>
                </a:lnTo>
                <a:lnTo>
                  <a:pt x="533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92D050">
              <a:alpha val="4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0574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00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900" y="2286000"/>
            <a:ext cx="342900" cy="800100"/>
          </a:xfrm>
          <a:custGeom>
            <a:avLst/>
            <a:gdLst/>
            <a:ahLst/>
            <a:cxnLst/>
            <a:rect l="l" t="t" r="r" b="b"/>
            <a:pathLst>
              <a:path w="342900" h="800100">
                <a:moveTo>
                  <a:pt x="0" y="800100"/>
                </a:moveTo>
                <a:lnTo>
                  <a:pt x="342900" y="800100"/>
                </a:lnTo>
                <a:lnTo>
                  <a:pt x="342900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92D050">
              <a:alpha val="7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3276600"/>
            <a:ext cx="363220" cy="1447800"/>
          </a:xfrm>
          <a:custGeom>
            <a:avLst/>
            <a:gdLst/>
            <a:ahLst/>
            <a:cxnLst/>
            <a:rect l="l" t="t" r="r" b="b"/>
            <a:pathLst>
              <a:path w="363220" h="1447800">
                <a:moveTo>
                  <a:pt x="0" y="1447800"/>
                </a:moveTo>
                <a:lnTo>
                  <a:pt x="362712" y="1447800"/>
                </a:lnTo>
                <a:lnTo>
                  <a:pt x="362712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4267200"/>
            <a:ext cx="609600" cy="685800"/>
          </a:xfrm>
          <a:custGeom>
            <a:avLst/>
            <a:gdLst/>
            <a:ahLst/>
            <a:cxnLst/>
            <a:rect l="l" t="t" r="r" b="b"/>
            <a:pathLst>
              <a:path w="609600" h="685800">
                <a:moveTo>
                  <a:pt x="0" y="685800"/>
                </a:moveTo>
                <a:lnTo>
                  <a:pt x="609600" y="685800"/>
                </a:lnTo>
                <a:lnTo>
                  <a:pt x="609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800600"/>
            <a:ext cx="419100" cy="1066800"/>
          </a:xfrm>
          <a:custGeom>
            <a:avLst/>
            <a:gdLst/>
            <a:ahLst/>
            <a:cxnLst/>
            <a:rect l="l" t="t" r="r" b="b"/>
            <a:pathLst>
              <a:path w="419100" h="1066800">
                <a:moveTo>
                  <a:pt x="0" y="1066800"/>
                </a:moveTo>
                <a:lnTo>
                  <a:pt x="419100" y="1066800"/>
                </a:lnTo>
                <a:lnTo>
                  <a:pt x="4191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00AFEF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0311" y="5410200"/>
            <a:ext cx="399415" cy="1219200"/>
          </a:xfrm>
          <a:custGeom>
            <a:avLst/>
            <a:gdLst/>
            <a:ahLst/>
            <a:cxnLst/>
            <a:rect l="l" t="t" r="r" b="b"/>
            <a:pathLst>
              <a:path w="399415" h="1219200">
                <a:moveTo>
                  <a:pt x="0" y="1219200"/>
                </a:moveTo>
                <a:lnTo>
                  <a:pt x="399288" y="1219200"/>
                </a:lnTo>
                <a:lnTo>
                  <a:pt x="399288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92D050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0311" y="2686811"/>
            <a:ext cx="551815" cy="970915"/>
          </a:xfrm>
          <a:custGeom>
            <a:avLst/>
            <a:gdLst/>
            <a:ahLst/>
            <a:cxnLst/>
            <a:rect l="l" t="t" r="r" b="b"/>
            <a:pathLst>
              <a:path w="551815" h="970914">
                <a:moveTo>
                  <a:pt x="0" y="970788"/>
                </a:moveTo>
                <a:lnTo>
                  <a:pt x="551688" y="970788"/>
                </a:lnTo>
                <a:lnTo>
                  <a:pt x="551688" y="0"/>
                </a:lnTo>
                <a:lnTo>
                  <a:pt x="0" y="0"/>
                </a:lnTo>
                <a:lnTo>
                  <a:pt x="0" y="970788"/>
                </a:lnTo>
                <a:close/>
              </a:path>
            </a:pathLst>
          </a:custGeom>
          <a:solidFill>
            <a:srgbClr val="00AFEF">
              <a:alpha val="160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172199"/>
            <a:ext cx="515620" cy="685800"/>
          </a:xfrm>
          <a:custGeom>
            <a:avLst/>
            <a:gdLst/>
            <a:ahLst/>
            <a:cxnLst/>
            <a:rect l="l" t="t" r="r" b="b"/>
            <a:pathLst>
              <a:path w="515620" h="685800">
                <a:moveTo>
                  <a:pt x="0" y="685799"/>
                </a:moveTo>
                <a:lnTo>
                  <a:pt x="515112" y="685799"/>
                </a:lnTo>
                <a:lnTo>
                  <a:pt x="515112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FFFF00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290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674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290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674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339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5339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5339" y="6096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40891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83208" y="76200"/>
            <a:ext cx="170815" cy="189230"/>
          </a:xfrm>
          <a:custGeom>
            <a:avLst/>
            <a:gdLst/>
            <a:ahLst/>
            <a:cxnLst/>
            <a:rect l="l" t="t" r="r" b="b"/>
            <a:pathLst>
              <a:path w="170815" h="189229">
                <a:moveTo>
                  <a:pt x="0" y="188975"/>
                </a:moveTo>
                <a:lnTo>
                  <a:pt x="170687" y="188975"/>
                </a:lnTo>
                <a:lnTo>
                  <a:pt x="170687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0891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75447" y="2426207"/>
            <a:ext cx="10668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75447" y="2426207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75447" y="3505200"/>
            <a:ext cx="106680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75447" y="35052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9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75447" y="4572000"/>
            <a:ext cx="1066800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75447" y="45720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0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9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75447" y="1371600"/>
            <a:ext cx="10668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75447" y="13716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75447" y="5638800"/>
            <a:ext cx="1069848" cy="7589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75447" y="5638800"/>
            <a:ext cx="1069975" cy="759460"/>
          </a:xfrm>
          <a:custGeom>
            <a:avLst/>
            <a:gdLst/>
            <a:ahLst/>
            <a:cxnLst/>
            <a:rect l="l" t="t" r="r" b="b"/>
            <a:pathLst>
              <a:path w="1069975" h="759460">
                <a:moveTo>
                  <a:pt x="0" y="126491"/>
                </a:moveTo>
                <a:lnTo>
                  <a:pt x="9941" y="77254"/>
                </a:lnTo>
                <a:lnTo>
                  <a:pt x="37052" y="37047"/>
                </a:lnTo>
                <a:lnTo>
                  <a:pt x="77259" y="9939"/>
                </a:lnTo>
                <a:lnTo>
                  <a:pt x="126492" y="0"/>
                </a:lnTo>
                <a:lnTo>
                  <a:pt x="943355" y="0"/>
                </a:lnTo>
                <a:lnTo>
                  <a:pt x="992588" y="9939"/>
                </a:lnTo>
                <a:lnTo>
                  <a:pt x="1032795" y="37047"/>
                </a:lnTo>
                <a:lnTo>
                  <a:pt x="1059906" y="77254"/>
                </a:lnTo>
                <a:lnTo>
                  <a:pt x="1069848" y="126491"/>
                </a:lnTo>
                <a:lnTo>
                  <a:pt x="1069848" y="632460"/>
                </a:lnTo>
                <a:lnTo>
                  <a:pt x="1059906" y="681697"/>
                </a:lnTo>
                <a:lnTo>
                  <a:pt x="1032795" y="721904"/>
                </a:lnTo>
                <a:lnTo>
                  <a:pt x="992588" y="749012"/>
                </a:lnTo>
                <a:lnTo>
                  <a:pt x="943355" y="758952"/>
                </a:lnTo>
                <a:lnTo>
                  <a:pt x="126492" y="758952"/>
                </a:lnTo>
                <a:lnTo>
                  <a:pt x="77259" y="749012"/>
                </a:lnTo>
                <a:lnTo>
                  <a:pt x="37052" y="721904"/>
                </a:lnTo>
                <a:lnTo>
                  <a:pt x="9941" y="681697"/>
                </a:lnTo>
                <a:lnTo>
                  <a:pt x="0" y="632460"/>
                </a:lnTo>
                <a:lnTo>
                  <a:pt x="0" y="1264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80643" y="1506226"/>
            <a:ext cx="2601595" cy="155638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3200" b="1" spc="-25" dirty="0">
                <a:latin typeface="Calibri"/>
                <a:cs typeface="Calibri"/>
              </a:rPr>
              <a:t>Market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Logistic</a:t>
            </a:r>
            <a:endParaRPr sz="3200">
              <a:latin typeface="Calibri"/>
              <a:cs typeface="Calibri"/>
            </a:endParaRPr>
          </a:p>
          <a:p>
            <a:pPr marL="927100" marR="124460">
              <a:lnSpc>
                <a:spcPct val="100000"/>
              </a:lnSpc>
              <a:spcBef>
                <a:spcPts val="690"/>
              </a:spcBef>
            </a:pPr>
            <a:r>
              <a:rPr sz="2400" spc="-5" dirty="0">
                <a:latin typeface="Calibri"/>
                <a:cs typeface="Calibri"/>
              </a:rPr>
              <a:t>“</a:t>
            </a:r>
            <a:r>
              <a:rPr sz="2800" spc="-5" dirty="0">
                <a:latin typeface="Calibri"/>
                <a:cs typeface="Calibri"/>
              </a:rPr>
              <a:t>planning,  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o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oll</a:t>
            </a:r>
            <a:r>
              <a:rPr sz="2800" spc="5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  <p:sp>
        <p:nvSpPr>
          <p:cNvPr id="37" name="object 37"/>
          <p:cNvSpPr txBox="1"/>
          <p:nvPr/>
        </p:nvSpPr>
        <p:spPr>
          <a:xfrm>
            <a:off x="3785361" y="2184018"/>
            <a:ext cx="376364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33375">
              <a:lnSpc>
                <a:spcPct val="100000"/>
              </a:lnSpc>
              <a:spcBef>
                <a:spcPts val="95"/>
              </a:spcBef>
              <a:tabLst>
                <a:tab pos="844550" algn="l"/>
                <a:tab pos="2338070" algn="l"/>
                <a:tab pos="3204210" algn="l"/>
                <a:tab pos="3454400" algn="l"/>
              </a:tabLst>
            </a:pPr>
            <a:r>
              <a:rPr sz="2800" spc="-5" dirty="0">
                <a:latin typeface="Calibri"/>
                <a:cs typeface="Calibri"/>
              </a:rPr>
              <a:t>impleme</a:t>
            </a:r>
            <a:r>
              <a:rPr sz="2800" spc="-3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tin</a:t>
            </a:r>
            <a:r>
              <a:rPr sz="2800" spc="30" dirty="0">
                <a:latin typeface="Calibri"/>
                <a:cs typeface="Calibri"/>
              </a:rPr>
              <a:t>g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d  the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spc="-40" dirty="0">
                <a:latin typeface="Calibri"/>
                <a:cs typeface="Calibri"/>
              </a:rPr>
              <a:t>h</a:t>
            </a:r>
            <a:r>
              <a:rPr sz="2800" spc="-35" dirty="0">
                <a:latin typeface="Calibri"/>
                <a:cs typeface="Calibri"/>
              </a:rPr>
              <a:t>y</a:t>
            </a:r>
            <a:r>
              <a:rPr sz="2800" spc="-10" dirty="0">
                <a:latin typeface="Calibri"/>
                <a:cs typeface="Calibri"/>
              </a:rPr>
              <a:t>si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al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flo</a:t>
            </a:r>
            <a:r>
              <a:rPr sz="2800" spc="-35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		</a:t>
            </a:r>
            <a:r>
              <a:rPr sz="2800" spc="-5" dirty="0">
                <a:latin typeface="Calibri"/>
                <a:cs typeface="Calibri"/>
              </a:rPr>
              <a:t>of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895094" y="3037154"/>
            <a:ext cx="565467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materials </a:t>
            </a:r>
            <a:r>
              <a:rPr sz="2800" spc="-5" dirty="0">
                <a:latin typeface="Calibri"/>
                <a:cs typeface="Calibri"/>
              </a:rPr>
              <a:t>and final </a:t>
            </a:r>
            <a:r>
              <a:rPr sz="2800" spc="-10" dirty="0">
                <a:latin typeface="Calibri"/>
                <a:cs typeface="Calibri"/>
              </a:rPr>
              <a:t>goods </a:t>
            </a:r>
            <a:r>
              <a:rPr sz="2800" spc="-15" dirty="0">
                <a:latin typeface="Calibri"/>
                <a:cs typeface="Calibri"/>
              </a:rPr>
              <a:t>from </a:t>
            </a:r>
            <a:r>
              <a:rPr sz="2800" spc="-10" dirty="0">
                <a:latin typeface="Calibri"/>
                <a:cs typeface="Calibri"/>
              </a:rPr>
              <a:t>points 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origin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points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use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meet  </a:t>
            </a:r>
            <a:r>
              <a:rPr sz="2800" spc="-15" dirty="0">
                <a:latin typeface="Calibri"/>
                <a:cs typeface="Calibri"/>
              </a:rPr>
              <a:t>customer requirements at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profit”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80643" y="4371213"/>
            <a:ext cx="51606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latin typeface="Calibri"/>
                <a:cs typeface="Calibri"/>
              </a:rPr>
              <a:t>Kotler, </a:t>
            </a:r>
            <a:r>
              <a:rPr sz="1400" b="1" spc="-55" dirty="0">
                <a:latin typeface="Calibri"/>
                <a:cs typeface="Calibri"/>
              </a:rPr>
              <a:t>P., </a:t>
            </a:r>
            <a:r>
              <a:rPr sz="1400" b="1" dirty="0">
                <a:latin typeface="Calibri"/>
                <a:cs typeface="Calibri"/>
              </a:rPr>
              <a:t>and </a:t>
            </a:r>
            <a:r>
              <a:rPr sz="1400" b="1" spc="-5" dirty="0">
                <a:latin typeface="Calibri"/>
                <a:cs typeface="Calibri"/>
              </a:rPr>
              <a:t>Armstrong (1989) </a:t>
            </a:r>
            <a:r>
              <a:rPr sz="1400" b="1" dirty="0">
                <a:latin typeface="Calibri"/>
                <a:cs typeface="Calibri"/>
              </a:rPr>
              <a:t>Principles of </a:t>
            </a:r>
            <a:r>
              <a:rPr sz="1400" b="1" spc="-5" dirty="0">
                <a:latin typeface="Calibri"/>
                <a:cs typeface="Calibri"/>
              </a:rPr>
              <a:t>Marketing.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Prentice-Hall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19066C5-62CC-4852-A6B9-830E2C5782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125" y="40562"/>
            <a:ext cx="1161071" cy="126609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9887" y="4259952"/>
            <a:ext cx="1349544" cy="8374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89402" y="4421504"/>
            <a:ext cx="810895" cy="4349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176530">
              <a:lnSpc>
                <a:spcPts val="1540"/>
              </a:lnSpc>
              <a:spcBef>
                <a:spcPts val="270"/>
              </a:spcBef>
            </a:pPr>
            <a:r>
              <a:rPr sz="1400" b="1" spc="-5" dirty="0">
                <a:latin typeface="Calibri"/>
                <a:cs typeface="Calibri"/>
              </a:rPr>
              <a:t>Order  P</a:t>
            </a:r>
            <a:r>
              <a:rPr sz="1400" b="1" spc="-1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oce</a:t>
            </a:r>
            <a:r>
              <a:rPr sz="1400" b="1" spc="5" dirty="0">
                <a:latin typeface="Calibri"/>
                <a:cs typeface="Calibri"/>
              </a:rPr>
              <a:t>s</a:t>
            </a:r>
            <a:r>
              <a:rPr sz="1400" b="1" dirty="0">
                <a:latin typeface="Calibri"/>
                <a:cs typeface="Calibri"/>
              </a:rPr>
              <a:t>s</a:t>
            </a:r>
            <a:r>
              <a:rPr sz="1400" b="1" spc="5" dirty="0">
                <a:latin typeface="Calibri"/>
                <a:cs typeface="Calibri"/>
              </a:rPr>
              <a:t>i</a:t>
            </a:r>
            <a:r>
              <a:rPr sz="1400" b="1" dirty="0">
                <a:latin typeface="Calibri"/>
                <a:cs typeface="Calibri"/>
              </a:rPr>
              <a:t>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71647" y="4296528"/>
            <a:ext cx="1349544" cy="8374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5404" y="4556252"/>
            <a:ext cx="100456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0" dirty="0">
                <a:latin typeface="Calibri"/>
                <a:cs typeface="Calibri"/>
              </a:rPr>
              <a:t>W</a:t>
            </a:r>
            <a:r>
              <a:rPr sz="1400" b="1" dirty="0">
                <a:latin typeface="Calibri"/>
                <a:cs typeface="Calibri"/>
              </a:rPr>
              <a:t>arehou</a:t>
            </a:r>
            <a:r>
              <a:rPr sz="1400" b="1" spc="5" dirty="0">
                <a:latin typeface="Calibri"/>
                <a:cs typeface="Calibri"/>
              </a:rPr>
              <a:t>s</a:t>
            </a:r>
            <a:r>
              <a:rPr sz="1400" b="1" spc="-10" dirty="0">
                <a:latin typeface="Calibri"/>
                <a:cs typeface="Calibri"/>
              </a:rPr>
              <a:t>i</a:t>
            </a:r>
            <a:r>
              <a:rPr sz="1400" b="1" dirty="0">
                <a:latin typeface="Calibri"/>
                <a:cs typeface="Calibri"/>
              </a:rPr>
              <a:t>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60240" y="5579736"/>
            <a:ext cx="1349973" cy="8374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72054" y="5839155"/>
            <a:ext cx="11182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75" dirty="0">
                <a:latin typeface="Calibri"/>
                <a:cs typeface="Calibri"/>
              </a:rPr>
              <a:t>T</a:t>
            </a:r>
            <a:r>
              <a:rPr sz="1400" b="1" spc="-35" dirty="0">
                <a:latin typeface="Calibri"/>
                <a:cs typeface="Calibri"/>
              </a:rPr>
              <a:t>r</a:t>
            </a:r>
            <a:r>
              <a:rPr sz="1400" b="1" dirty="0">
                <a:latin typeface="Calibri"/>
                <a:cs typeface="Calibri"/>
              </a:rPr>
              <a:t>anspor</a:t>
            </a:r>
            <a:r>
              <a:rPr sz="1400" b="1" spc="-20" dirty="0">
                <a:latin typeface="Calibri"/>
                <a:cs typeface="Calibri"/>
              </a:rPr>
              <a:t>t</a:t>
            </a:r>
            <a:r>
              <a:rPr sz="1400" b="1" spc="-10" dirty="0">
                <a:latin typeface="Calibri"/>
                <a:cs typeface="Calibri"/>
              </a:rPr>
              <a:t>at</a:t>
            </a:r>
            <a:r>
              <a:rPr sz="1400" b="1" dirty="0">
                <a:latin typeface="Calibri"/>
                <a:cs typeface="Calibri"/>
              </a:rPr>
              <a:t>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71647" y="5579736"/>
            <a:ext cx="1349544" cy="8374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77992" y="5839155"/>
            <a:ext cx="7378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Calibri"/>
                <a:cs typeface="Calibri"/>
              </a:rPr>
              <a:t>Inventory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755519" y="564007"/>
            <a:ext cx="30194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MARKET</a:t>
            </a:r>
            <a:r>
              <a:rPr spc="-60" dirty="0"/>
              <a:t> </a:t>
            </a:r>
            <a:r>
              <a:rPr spc="-20" dirty="0"/>
              <a:t>LOGISTIC</a:t>
            </a:r>
          </a:p>
        </p:txBody>
      </p:sp>
      <p:sp>
        <p:nvSpPr>
          <p:cNvPr id="11" name="object 11"/>
          <p:cNvSpPr/>
          <p:nvPr/>
        </p:nvSpPr>
        <p:spPr>
          <a:xfrm>
            <a:off x="0" y="4000500"/>
            <a:ext cx="342900" cy="419100"/>
          </a:xfrm>
          <a:custGeom>
            <a:avLst/>
            <a:gdLst/>
            <a:ahLst/>
            <a:cxnLst/>
            <a:rect l="l" t="t" r="r" b="b"/>
            <a:pathLst>
              <a:path w="342900" h="419100">
                <a:moveTo>
                  <a:pt x="0" y="419100"/>
                </a:moveTo>
                <a:lnTo>
                  <a:pt x="342900" y="419100"/>
                </a:lnTo>
                <a:lnTo>
                  <a:pt x="3429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92D05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1002791"/>
            <a:ext cx="533400" cy="1511935"/>
          </a:xfrm>
          <a:custGeom>
            <a:avLst/>
            <a:gdLst/>
            <a:ahLst/>
            <a:cxnLst/>
            <a:rect l="l" t="t" r="r" b="b"/>
            <a:pathLst>
              <a:path w="533400" h="1511935">
                <a:moveTo>
                  <a:pt x="0" y="1511808"/>
                </a:moveTo>
                <a:lnTo>
                  <a:pt x="533400" y="1511808"/>
                </a:lnTo>
                <a:lnTo>
                  <a:pt x="533400" y="0"/>
                </a:lnTo>
                <a:lnTo>
                  <a:pt x="0" y="0"/>
                </a:lnTo>
                <a:lnTo>
                  <a:pt x="0" y="1511808"/>
                </a:lnTo>
                <a:close/>
              </a:path>
            </a:pathLst>
          </a:custGeom>
          <a:solidFill>
            <a:srgbClr val="00AFEF">
              <a:alpha val="6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76200"/>
            <a:ext cx="304800" cy="1447800"/>
          </a:xfrm>
          <a:custGeom>
            <a:avLst/>
            <a:gdLst/>
            <a:ahLst/>
            <a:cxnLst/>
            <a:rect l="l" t="t" r="r" b="b"/>
            <a:pathLst>
              <a:path w="304800" h="1447800">
                <a:moveTo>
                  <a:pt x="0" y="1447800"/>
                </a:moveTo>
                <a:lnTo>
                  <a:pt x="304800" y="1447800"/>
                </a:lnTo>
                <a:lnTo>
                  <a:pt x="3048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2400" y="6096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609600"/>
                </a:moveTo>
                <a:lnTo>
                  <a:pt x="533400" y="609600"/>
                </a:lnTo>
                <a:lnTo>
                  <a:pt x="533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92D050">
              <a:alpha val="4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20574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00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2900" y="2286000"/>
            <a:ext cx="342900" cy="800100"/>
          </a:xfrm>
          <a:custGeom>
            <a:avLst/>
            <a:gdLst/>
            <a:ahLst/>
            <a:cxnLst/>
            <a:rect l="l" t="t" r="r" b="b"/>
            <a:pathLst>
              <a:path w="342900" h="800100">
                <a:moveTo>
                  <a:pt x="0" y="800100"/>
                </a:moveTo>
                <a:lnTo>
                  <a:pt x="342900" y="800100"/>
                </a:lnTo>
                <a:lnTo>
                  <a:pt x="342900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92D050">
              <a:alpha val="7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2400" y="3276600"/>
            <a:ext cx="363220" cy="1447800"/>
          </a:xfrm>
          <a:custGeom>
            <a:avLst/>
            <a:gdLst/>
            <a:ahLst/>
            <a:cxnLst/>
            <a:rect l="l" t="t" r="r" b="b"/>
            <a:pathLst>
              <a:path w="363220" h="1447800">
                <a:moveTo>
                  <a:pt x="0" y="1447800"/>
                </a:moveTo>
                <a:lnTo>
                  <a:pt x="362712" y="1447800"/>
                </a:lnTo>
                <a:lnTo>
                  <a:pt x="362712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00" y="4267200"/>
            <a:ext cx="609600" cy="685800"/>
          </a:xfrm>
          <a:custGeom>
            <a:avLst/>
            <a:gdLst/>
            <a:ahLst/>
            <a:cxnLst/>
            <a:rect l="l" t="t" r="r" b="b"/>
            <a:pathLst>
              <a:path w="609600" h="685800">
                <a:moveTo>
                  <a:pt x="0" y="685800"/>
                </a:moveTo>
                <a:lnTo>
                  <a:pt x="609600" y="685800"/>
                </a:lnTo>
                <a:lnTo>
                  <a:pt x="609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4800600"/>
            <a:ext cx="419100" cy="1066800"/>
          </a:xfrm>
          <a:custGeom>
            <a:avLst/>
            <a:gdLst/>
            <a:ahLst/>
            <a:cxnLst/>
            <a:rect l="l" t="t" r="r" b="b"/>
            <a:pathLst>
              <a:path w="419100" h="1066800">
                <a:moveTo>
                  <a:pt x="0" y="1066800"/>
                </a:moveTo>
                <a:lnTo>
                  <a:pt x="419100" y="1066800"/>
                </a:lnTo>
                <a:lnTo>
                  <a:pt x="4191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00AFEF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0311" y="5410200"/>
            <a:ext cx="399415" cy="1219200"/>
          </a:xfrm>
          <a:custGeom>
            <a:avLst/>
            <a:gdLst/>
            <a:ahLst/>
            <a:cxnLst/>
            <a:rect l="l" t="t" r="r" b="b"/>
            <a:pathLst>
              <a:path w="399415" h="1219200">
                <a:moveTo>
                  <a:pt x="0" y="1219200"/>
                </a:moveTo>
                <a:lnTo>
                  <a:pt x="399288" y="1219200"/>
                </a:lnTo>
                <a:lnTo>
                  <a:pt x="399288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92D050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0311" y="2686811"/>
            <a:ext cx="551815" cy="970915"/>
          </a:xfrm>
          <a:custGeom>
            <a:avLst/>
            <a:gdLst/>
            <a:ahLst/>
            <a:cxnLst/>
            <a:rect l="l" t="t" r="r" b="b"/>
            <a:pathLst>
              <a:path w="551815" h="970914">
                <a:moveTo>
                  <a:pt x="0" y="970788"/>
                </a:moveTo>
                <a:lnTo>
                  <a:pt x="551688" y="970788"/>
                </a:lnTo>
                <a:lnTo>
                  <a:pt x="551688" y="0"/>
                </a:lnTo>
                <a:lnTo>
                  <a:pt x="0" y="0"/>
                </a:lnTo>
                <a:lnTo>
                  <a:pt x="0" y="970788"/>
                </a:lnTo>
                <a:close/>
              </a:path>
            </a:pathLst>
          </a:custGeom>
          <a:solidFill>
            <a:srgbClr val="00AFEF">
              <a:alpha val="160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6172199"/>
            <a:ext cx="515620" cy="685800"/>
          </a:xfrm>
          <a:custGeom>
            <a:avLst/>
            <a:gdLst/>
            <a:ahLst/>
            <a:cxnLst/>
            <a:rect l="l" t="t" r="r" b="b"/>
            <a:pathLst>
              <a:path w="515620" h="685800">
                <a:moveTo>
                  <a:pt x="0" y="685799"/>
                </a:moveTo>
                <a:lnTo>
                  <a:pt x="515112" y="685799"/>
                </a:lnTo>
                <a:lnTo>
                  <a:pt x="515112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FFFF00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290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674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290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674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15339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5339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5339" y="6096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40891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83208" y="76200"/>
            <a:ext cx="170815" cy="189230"/>
          </a:xfrm>
          <a:custGeom>
            <a:avLst/>
            <a:gdLst/>
            <a:ahLst/>
            <a:cxnLst/>
            <a:rect l="l" t="t" r="r" b="b"/>
            <a:pathLst>
              <a:path w="170815" h="189229">
                <a:moveTo>
                  <a:pt x="0" y="188975"/>
                </a:moveTo>
                <a:lnTo>
                  <a:pt x="170687" y="188975"/>
                </a:lnTo>
                <a:lnTo>
                  <a:pt x="170687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40891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75447" y="2426207"/>
            <a:ext cx="1066800" cy="762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75447" y="2426207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775447" y="3505200"/>
            <a:ext cx="1066800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775447" y="35052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9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775447" y="4572000"/>
            <a:ext cx="1066800" cy="762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75447" y="45720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0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9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775447" y="1371600"/>
            <a:ext cx="1066800" cy="762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775447" y="13716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75447" y="5638800"/>
            <a:ext cx="1069848" cy="7589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775447" y="5638800"/>
            <a:ext cx="1069975" cy="759460"/>
          </a:xfrm>
          <a:custGeom>
            <a:avLst/>
            <a:gdLst/>
            <a:ahLst/>
            <a:cxnLst/>
            <a:rect l="l" t="t" r="r" b="b"/>
            <a:pathLst>
              <a:path w="1069975" h="759460">
                <a:moveTo>
                  <a:pt x="0" y="126491"/>
                </a:moveTo>
                <a:lnTo>
                  <a:pt x="9941" y="77254"/>
                </a:lnTo>
                <a:lnTo>
                  <a:pt x="37052" y="37047"/>
                </a:lnTo>
                <a:lnTo>
                  <a:pt x="77259" y="9939"/>
                </a:lnTo>
                <a:lnTo>
                  <a:pt x="126492" y="0"/>
                </a:lnTo>
                <a:lnTo>
                  <a:pt x="943355" y="0"/>
                </a:lnTo>
                <a:lnTo>
                  <a:pt x="992588" y="9939"/>
                </a:lnTo>
                <a:lnTo>
                  <a:pt x="1032795" y="37047"/>
                </a:lnTo>
                <a:lnTo>
                  <a:pt x="1059906" y="77254"/>
                </a:lnTo>
                <a:lnTo>
                  <a:pt x="1069848" y="126491"/>
                </a:lnTo>
                <a:lnTo>
                  <a:pt x="1069848" y="632460"/>
                </a:lnTo>
                <a:lnTo>
                  <a:pt x="1059906" y="681697"/>
                </a:lnTo>
                <a:lnTo>
                  <a:pt x="1032795" y="721904"/>
                </a:lnTo>
                <a:lnTo>
                  <a:pt x="992588" y="749012"/>
                </a:lnTo>
                <a:lnTo>
                  <a:pt x="943355" y="758952"/>
                </a:lnTo>
                <a:lnTo>
                  <a:pt x="126492" y="758952"/>
                </a:lnTo>
                <a:lnTo>
                  <a:pt x="77259" y="749012"/>
                </a:lnTo>
                <a:lnTo>
                  <a:pt x="37052" y="721904"/>
                </a:lnTo>
                <a:lnTo>
                  <a:pt x="9941" y="681697"/>
                </a:lnTo>
                <a:lnTo>
                  <a:pt x="0" y="632460"/>
                </a:lnTo>
                <a:lnTo>
                  <a:pt x="0" y="1264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980643" y="1501772"/>
            <a:ext cx="4839335" cy="238125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3200" b="1" spc="-25" dirty="0">
                <a:latin typeface="Calibri"/>
                <a:cs typeface="Calibri"/>
              </a:rPr>
              <a:t>Market </a:t>
            </a:r>
            <a:r>
              <a:rPr sz="3200" b="1" spc="-5" dirty="0">
                <a:latin typeface="Calibri"/>
                <a:cs typeface="Calibri"/>
              </a:rPr>
              <a:t>Logistic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Decisions</a:t>
            </a:r>
            <a:endParaRPr sz="32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How </a:t>
            </a:r>
            <a:r>
              <a:rPr sz="2400" spc="-5" dirty="0">
                <a:latin typeface="Calibri"/>
                <a:cs typeface="Calibri"/>
              </a:rPr>
              <a:t>should </a:t>
            </a:r>
            <a:r>
              <a:rPr sz="2400" spc="-15" dirty="0">
                <a:latin typeface="Calibri"/>
                <a:cs typeface="Calibri"/>
              </a:rPr>
              <a:t>orders </a:t>
            </a:r>
            <a:r>
              <a:rPr sz="2400" spc="-5" dirty="0">
                <a:latin typeface="Calibri"/>
                <a:cs typeface="Calibri"/>
              </a:rPr>
              <a:t>be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handled?</a:t>
            </a:r>
            <a:endParaRPr sz="24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Where </a:t>
            </a:r>
            <a:r>
              <a:rPr sz="2400" spc="-5" dirty="0">
                <a:latin typeface="Calibri"/>
                <a:cs typeface="Calibri"/>
              </a:rPr>
              <a:t>should </a:t>
            </a:r>
            <a:r>
              <a:rPr sz="2400" spc="-15" dirty="0">
                <a:latin typeface="Calibri"/>
                <a:cs typeface="Calibri"/>
              </a:rPr>
              <a:t>stock </a:t>
            </a:r>
            <a:r>
              <a:rPr sz="2400" spc="-5" dirty="0">
                <a:latin typeface="Calibri"/>
                <a:cs typeface="Calibri"/>
              </a:rPr>
              <a:t>be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located?</a:t>
            </a:r>
            <a:endParaRPr sz="24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How </a:t>
            </a:r>
            <a:r>
              <a:rPr sz="2400" dirty="0">
                <a:latin typeface="Calibri"/>
                <a:cs typeface="Calibri"/>
              </a:rPr>
              <a:t>much </a:t>
            </a:r>
            <a:r>
              <a:rPr sz="2400" spc="-15" dirty="0">
                <a:latin typeface="Calibri"/>
                <a:cs typeface="Calibri"/>
              </a:rPr>
              <a:t>stock </a:t>
            </a:r>
            <a:r>
              <a:rPr sz="2400" spc="-5" dirty="0">
                <a:latin typeface="Calibri"/>
                <a:cs typeface="Calibri"/>
              </a:rPr>
              <a:t>should be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held?</a:t>
            </a:r>
            <a:endParaRPr sz="24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How </a:t>
            </a:r>
            <a:r>
              <a:rPr sz="2400" spc="-5" dirty="0">
                <a:latin typeface="Calibri"/>
                <a:cs typeface="Calibri"/>
              </a:rPr>
              <a:t>should </a:t>
            </a:r>
            <a:r>
              <a:rPr sz="2400" spc="-10" dirty="0">
                <a:latin typeface="Calibri"/>
                <a:cs typeface="Calibri"/>
              </a:rPr>
              <a:t>goods </a:t>
            </a:r>
            <a:r>
              <a:rPr sz="2400" spc="-5" dirty="0">
                <a:latin typeface="Calibri"/>
                <a:cs typeface="Calibri"/>
              </a:rPr>
              <a:t>be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shipped?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250692" y="4943855"/>
            <a:ext cx="2057400" cy="762000"/>
          </a:xfrm>
          <a:custGeom>
            <a:avLst/>
            <a:gdLst/>
            <a:ahLst/>
            <a:cxnLst/>
            <a:rect l="l" t="t" r="r" b="b"/>
            <a:pathLst>
              <a:path w="2057400" h="762000">
                <a:moveTo>
                  <a:pt x="1028699" y="0"/>
                </a:moveTo>
                <a:lnTo>
                  <a:pt x="961055" y="810"/>
                </a:lnTo>
                <a:lnTo>
                  <a:pt x="894580" y="3207"/>
                </a:lnTo>
                <a:lnTo>
                  <a:pt x="829410" y="7142"/>
                </a:lnTo>
                <a:lnTo>
                  <a:pt x="765681" y="12563"/>
                </a:lnTo>
                <a:lnTo>
                  <a:pt x="703527" y="19421"/>
                </a:lnTo>
                <a:lnTo>
                  <a:pt x="643084" y="27666"/>
                </a:lnTo>
                <a:lnTo>
                  <a:pt x="584488" y="37247"/>
                </a:lnTo>
                <a:lnTo>
                  <a:pt x="527874" y="48114"/>
                </a:lnTo>
                <a:lnTo>
                  <a:pt x="473378" y="60216"/>
                </a:lnTo>
                <a:lnTo>
                  <a:pt x="421136" y="73505"/>
                </a:lnTo>
                <a:lnTo>
                  <a:pt x="371281" y="87929"/>
                </a:lnTo>
                <a:lnTo>
                  <a:pt x="323951" y="103439"/>
                </a:lnTo>
                <a:lnTo>
                  <a:pt x="279281" y="119984"/>
                </a:lnTo>
                <a:lnTo>
                  <a:pt x="237406" y="137513"/>
                </a:lnTo>
                <a:lnTo>
                  <a:pt x="198461" y="155978"/>
                </a:lnTo>
                <a:lnTo>
                  <a:pt x="162582" y="175327"/>
                </a:lnTo>
                <a:lnTo>
                  <a:pt x="129905" y="195511"/>
                </a:lnTo>
                <a:lnTo>
                  <a:pt x="74697" y="238181"/>
                </a:lnTo>
                <a:lnTo>
                  <a:pt x="33921" y="283587"/>
                </a:lnTo>
                <a:lnTo>
                  <a:pt x="8661" y="331327"/>
                </a:lnTo>
                <a:lnTo>
                  <a:pt x="0" y="381000"/>
                </a:lnTo>
                <a:lnTo>
                  <a:pt x="2187" y="406052"/>
                </a:lnTo>
                <a:lnTo>
                  <a:pt x="19284" y="454809"/>
                </a:lnTo>
                <a:lnTo>
                  <a:pt x="52437" y="501432"/>
                </a:lnTo>
                <a:lnTo>
                  <a:pt x="100565" y="545520"/>
                </a:lnTo>
                <a:lnTo>
                  <a:pt x="162582" y="586672"/>
                </a:lnTo>
                <a:lnTo>
                  <a:pt x="198461" y="606021"/>
                </a:lnTo>
                <a:lnTo>
                  <a:pt x="237406" y="624486"/>
                </a:lnTo>
                <a:lnTo>
                  <a:pt x="279281" y="642015"/>
                </a:lnTo>
                <a:lnTo>
                  <a:pt x="323951" y="658560"/>
                </a:lnTo>
                <a:lnTo>
                  <a:pt x="371281" y="674070"/>
                </a:lnTo>
                <a:lnTo>
                  <a:pt x="421136" y="688494"/>
                </a:lnTo>
                <a:lnTo>
                  <a:pt x="473378" y="701783"/>
                </a:lnTo>
                <a:lnTo>
                  <a:pt x="527874" y="713885"/>
                </a:lnTo>
                <a:lnTo>
                  <a:pt x="584488" y="724752"/>
                </a:lnTo>
                <a:lnTo>
                  <a:pt x="643084" y="734333"/>
                </a:lnTo>
                <a:lnTo>
                  <a:pt x="703527" y="742578"/>
                </a:lnTo>
                <a:lnTo>
                  <a:pt x="765681" y="749436"/>
                </a:lnTo>
                <a:lnTo>
                  <a:pt x="829410" y="754857"/>
                </a:lnTo>
                <a:lnTo>
                  <a:pt x="894580" y="758792"/>
                </a:lnTo>
                <a:lnTo>
                  <a:pt x="961055" y="761189"/>
                </a:lnTo>
                <a:lnTo>
                  <a:pt x="1028699" y="762000"/>
                </a:lnTo>
                <a:lnTo>
                  <a:pt x="1096344" y="761189"/>
                </a:lnTo>
                <a:lnTo>
                  <a:pt x="1162819" y="758792"/>
                </a:lnTo>
                <a:lnTo>
                  <a:pt x="1227989" y="754857"/>
                </a:lnTo>
                <a:lnTo>
                  <a:pt x="1291718" y="749436"/>
                </a:lnTo>
                <a:lnTo>
                  <a:pt x="1353872" y="742578"/>
                </a:lnTo>
                <a:lnTo>
                  <a:pt x="1414315" y="734333"/>
                </a:lnTo>
                <a:lnTo>
                  <a:pt x="1472911" y="724752"/>
                </a:lnTo>
                <a:lnTo>
                  <a:pt x="1529525" y="713885"/>
                </a:lnTo>
                <a:lnTo>
                  <a:pt x="1584021" y="701783"/>
                </a:lnTo>
                <a:lnTo>
                  <a:pt x="1636263" y="688494"/>
                </a:lnTo>
                <a:lnTo>
                  <a:pt x="1686118" y="674070"/>
                </a:lnTo>
                <a:lnTo>
                  <a:pt x="1733448" y="658560"/>
                </a:lnTo>
                <a:lnTo>
                  <a:pt x="1778118" y="642015"/>
                </a:lnTo>
                <a:lnTo>
                  <a:pt x="1819993" y="624486"/>
                </a:lnTo>
                <a:lnTo>
                  <a:pt x="1858938" y="606021"/>
                </a:lnTo>
                <a:lnTo>
                  <a:pt x="1894817" y="586672"/>
                </a:lnTo>
                <a:lnTo>
                  <a:pt x="1927494" y="566488"/>
                </a:lnTo>
                <a:lnTo>
                  <a:pt x="1982702" y="523818"/>
                </a:lnTo>
                <a:lnTo>
                  <a:pt x="2023478" y="478412"/>
                </a:lnTo>
                <a:lnTo>
                  <a:pt x="2048738" y="430672"/>
                </a:lnTo>
                <a:lnTo>
                  <a:pt x="2057399" y="381000"/>
                </a:lnTo>
                <a:lnTo>
                  <a:pt x="2055212" y="355947"/>
                </a:lnTo>
                <a:lnTo>
                  <a:pt x="2038115" y="307190"/>
                </a:lnTo>
                <a:lnTo>
                  <a:pt x="2004962" y="260567"/>
                </a:lnTo>
                <a:lnTo>
                  <a:pt x="1956834" y="216479"/>
                </a:lnTo>
                <a:lnTo>
                  <a:pt x="1894817" y="175327"/>
                </a:lnTo>
                <a:lnTo>
                  <a:pt x="1858938" y="155978"/>
                </a:lnTo>
                <a:lnTo>
                  <a:pt x="1819993" y="137513"/>
                </a:lnTo>
                <a:lnTo>
                  <a:pt x="1778118" y="119984"/>
                </a:lnTo>
                <a:lnTo>
                  <a:pt x="1733448" y="103439"/>
                </a:lnTo>
                <a:lnTo>
                  <a:pt x="1686118" y="87929"/>
                </a:lnTo>
                <a:lnTo>
                  <a:pt x="1636263" y="73505"/>
                </a:lnTo>
                <a:lnTo>
                  <a:pt x="1584021" y="60216"/>
                </a:lnTo>
                <a:lnTo>
                  <a:pt x="1529525" y="48114"/>
                </a:lnTo>
                <a:lnTo>
                  <a:pt x="1472911" y="37247"/>
                </a:lnTo>
                <a:lnTo>
                  <a:pt x="1414315" y="27666"/>
                </a:lnTo>
                <a:lnTo>
                  <a:pt x="1353872" y="19421"/>
                </a:lnTo>
                <a:lnTo>
                  <a:pt x="1291718" y="12563"/>
                </a:lnTo>
                <a:lnTo>
                  <a:pt x="1227989" y="7142"/>
                </a:lnTo>
                <a:lnTo>
                  <a:pt x="1162819" y="3207"/>
                </a:lnTo>
                <a:lnTo>
                  <a:pt x="1096344" y="810"/>
                </a:lnTo>
                <a:lnTo>
                  <a:pt x="10286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250692" y="4943855"/>
            <a:ext cx="2057400" cy="762000"/>
          </a:xfrm>
          <a:custGeom>
            <a:avLst/>
            <a:gdLst/>
            <a:ahLst/>
            <a:cxnLst/>
            <a:rect l="l" t="t" r="r" b="b"/>
            <a:pathLst>
              <a:path w="2057400" h="762000">
                <a:moveTo>
                  <a:pt x="0" y="381000"/>
                </a:moveTo>
                <a:lnTo>
                  <a:pt x="8661" y="331327"/>
                </a:lnTo>
                <a:lnTo>
                  <a:pt x="33921" y="283587"/>
                </a:lnTo>
                <a:lnTo>
                  <a:pt x="74697" y="238181"/>
                </a:lnTo>
                <a:lnTo>
                  <a:pt x="129905" y="195511"/>
                </a:lnTo>
                <a:lnTo>
                  <a:pt x="162582" y="175327"/>
                </a:lnTo>
                <a:lnTo>
                  <a:pt x="198461" y="155978"/>
                </a:lnTo>
                <a:lnTo>
                  <a:pt x="237406" y="137513"/>
                </a:lnTo>
                <a:lnTo>
                  <a:pt x="279281" y="119984"/>
                </a:lnTo>
                <a:lnTo>
                  <a:pt x="323951" y="103439"/>
                </a:lnTo>
                <a:lnTo>
                  <a:pt x="371281" y="87929"/>
                </a:lnTo>
                <a:lnTo>
                  <a:pt x="421136" y="73505"/>
                </a:lnTo>
                <a:lnTo>
                  <a:pt x="473378" y="60216"/>
                </a:lnTo>
                <a:lnTo>
                  <a:pt x="527874" y="48114"/>
                </a:lnTo>
                <a:lnTo>
                  <a:pt x="584488" y="37247"/>
                </a:lnTo>
                <a:lnTo>
                  <a:pt x="643084" y="27666"/>
                </a:lnTo>
                <a:lnTo>
                  <a:pt x="703527" y="19421"/>
                </a:lnTo>
                <a:lnTo>
                  <a:pt x="765681" y="12563"/>
                </a:lnTo>
                <a:lnTo>
                  <a:pt x="829410" y="7142"/>
                </a:lnTo>
                <a:lnTo>
                  <a:pt x="894580" y="3207"/>
                </a:lnTo>
                <a:lnTo>
                  <a:pt x="961055" y="810"/>
                </a:lnTo>
                <a:lnTo>
                  <a:pt x="1028699" y="0"/>
                </a:lnTo>
                <a:lnTo>
                  <a:pt x="1096344" y="810"/>
                </a:lnTo>
                <a:lnTo>
                  <a:pt x="1162819" y="3207"/>
                </a:lnTo>
                <a:lnTo>
                  <a:pt x="1227989" y="7142"/>
                </a:lnTo>
                <a:lnTo>
                  <a:pt x="1291718" y="12563"/>
                </a:lnTo>
                <a:lnTo>
                  <a:pt x="1353872" y="19421"/>
                </a:lnTo>
                <a:lnTo>
                  <a:pt x="1414315" y="27666"/>
                </a:lnTo>
                <a:lnTo>
                  <a:pt x="1472911" y="37247"/>
                </a:lnTo>
                <a:lnTo>
                  <a:pt x="1529525" y="48114"/>
                </a:lnTo>
                <a:lnTo>
                  <a:pt x="1584021" y="60216"/>
                </a:lnTo>
                <a:lnTo>
                  <a:pt x="1636263" y="73505"/>
                </a:lnTo>
                <a:lnTo>
                  <a:pt x="1686118" y="87929"/>
                </a:lnTo>
                <a:lnTo>
                  <a:pt x="1733448" y="103439"/>
                </a:lnTo>
                <a:lnTo>
                  <a:pt x="1778118" y="119984"/>
                </a:lnTo>
                <a:lnTo>
                  <a:pt x="1819993" y="137513"/>
                </a:lnTo>
                <a:lnTo>
                  <a:pt x="1858938" y="155978"/>
                </a:lnTo>
                <a:lnTo>
                  <a:pt x="1894817" y="175327"/>
                </a:lnTo>
                <a:lnTo>
                  <a:pt x="1927494" y="195511"/>
                </a:lnTo>
                <a:lnTo>
                  <a:pt x="1982702" y="238181"/>
                </a:lnTo>
                <a:lnTo>
                  <a:pt x="2023478" y="283587"/>
                </a:lnTo>
                <a:lnTo>
                  <a:pt x="2048738" y="331327"/>
                </a:lnTo>
                <a:lnTo>
                  <a:pt x="2057399" y="381000"/>
                </a:lnTo>
                <a:lnTo>
                  <a:pt x="2055212" y="406052"/>
                </a:lnTo>
                <a:lnTo>
                  <a:pt x="2038115" y="454809"/>
                </a:lnTo>
                <a:lnTo>
                  <a:pt x="2004962" y="501432"/>
                </a:lnTo>
                <a:lnTo>
                  <a:pt x="1956834" y="545520"/>
                </a:lnTo>
                <a:lnTo>
                  <a:pt x="1894817" y="586672"/>
                </a:lnTo>
                <a:lnTo>
                  <a:pt x="1858938" y="606021"/>
                </a:lnTo>
                <a:lnTo>
                  <a:pt x="1819993" y="624486"/>
                </a:lnTo>
                <a:lnTo>
                  <a:pt x="1778118" y="642015"/>
                </a:lnTo>
                <a:lnTo>
                  <a:pt x="1733448" y="658560"/>
                </a:lnTo>
                <a:lnTo>
                  <a:pt x="1686118" y="674070"/>
                </a:lnTo>
                <a:lnTo>
                  <a:pt x="1636263" y="688494"/>
                </a:lnTo>
                <a:lnTo>
                  <a:pt x="1584021" y="701783"/>
                </a:lnTo>
                <a:lnTo>
                  <a:pt x="1529525" y="713885"/>
                </a:lnTo>
                <a:lnTo>
                  <a:pt x="1472911" y="724752"/>
                </a:lnTo>
                <a:lnTo>
                  <a:pt x="1414315" y="734333"/>
                </a:lnTo>
                <a:lnTo>
                  <a:pt x="1353872" y="742578"/>
                </a:lnTo>
                <a:lnTo>
                  <a:pt x="1291718" y="749436"/>
                </a:lnTo>
                <a:lnTo>
                  <a:pt x="1227989" y="754857"/>
                </a:lnTo>
                <a:lnTo>
                  <a:pt x="1162819" y="758792"/>
                </a:lnTo>
                <a:lnTo>
                  <a:pt x="1096344" y="761189"/>
                </a:lnTo>
                <a:lnTo>
                  <a:pt x="1028699" y="762000"/>
                </a:lnTo>
                <a:lnTo>
                  <a:pt x="961055" y="761189"/>
                </a:lnTo>
                <a:lnTo>
                  <a:pt x="894580" y="758792"/>
                </a:lnTo>
                <a:lnTo>
                  <a:pt x="829410" y="754857"/>
                </a:lnTo>
                <a:lnTo>
                  <a:pt x="765681" y="749436"/>
                </a:lnTo>
                <a:lnTo>
                  <a:pt x="703527" y="742578"/>
                </a:lnTo>
                <a:lnTo>
                  <a:pt x="643084" y="734333"/>
                </a:lnTo>
                <a:lnTo>
                  <a:pt x="584488" y="724752"/>
                </a:lnTo>
                <a:lnTo>
                  <a:pt x="527874" y="713885"/>
                </a:lnTo>
                <a:lnTo>
                  <a:pt x="473378" y="701783"/>
                </a:lnTo>
                <a:lnTo>
                  <a:pt x="421136" y="688494"/>
                </a:lnTo>
                <a:lnTo>
                  <a:pt x="371281" y="674070"/>
                </a:lnTo>
                <a:lnTo>
                  <a:pt x="323951" y="658560"/>
                </a:lnTo>
                <a:lnTo>
                  <a:pt x="279281" y="642015"/>
                </a:lnTo>
                <a:lnTo>
                  <a:pt x="237406" y="624486"/>
                </a:lnTo>
                <a:lnTo>
                  <a:pt x="198461" y="606021"/>
                </a:lnTo>
                <a:lnTo>
                  <a:pt x="162582" y="586672"/>
                </a:lnTo>
                <a:lnTo>
                  <a:pt x="129905" y="566488"/>
                </a:lnTo>
                <a:lnTo>
                  <a:pt x="74697" y="523818"/>
                </a:lnTo>
                <a:lnTo>
                  <a:pt x="33921" y="478412"/>
                </a:lnTo>
                <a:lnTo>
                  <a:pt x="8661" y="430672"/>
                </a:lnTo>
                <a:lnTo>
                  <a:pt x="0" y="381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3840860" y="5023230"/>
            <a:ext cx="8801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7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MARKET  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OGI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TIC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39</a:t>
            </a:fld>
            <a:endParaRPr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B9C8EBBD-AB18-4F03-9AA7-1A8BE78732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125" y="40562"/>
            <a:ext cx="1161071" cy="12660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6414" y="320166"/>
            <a:ext cx="3942079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marR="5080" indent="-3175">
              <a:lnSpc>
                <a:spcPct val="100000"/>
              </a:lnSpc>
              <a:spcBef>
                <a:spcPts val="100"/>
              </a:spcBef>
            </a:pPr>
            <a:r>
              <a:rPr dirty="0"/>
              <a:t>MARKETING </a:t>
            </a:r>
            <a:r>
              <a:rPr spc="-5" dirty="0"/>
              <a:t>CHANNELS  </a:t>
            </a:r>
            <a:r>
              <a:rPr dirty="0"/>
              <a:t>AND </a:t>
            </a:r>
            <a:r>
              <a:rPr spc="-45" dirty="0"/>
              <a:t>VALUE</a:t>
            </a:r>
            <a:r>
              <a:rPr spc="-75" dirty="0"/>
              <a:t> </a:t>
            </a:r>
            <a:r>
              <a:rPr spc="-5" dirty="0"/>
              <a:t>NETWORKS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0643" y="1506226"/>
            <a:ext cx="6567805" cy="283654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00"/>
              </a:spcBef>
            </a:pPr>
            <a:r>
              <a:rPr sz="3200" b="1" spc="-15" dirty="0">
                <a:latin typeface="Calibri"/>
                <a:cs typeface="Calibri"/>
              </a:rPr>
              <a:t>Marketing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Channel</a:t>
            </a:r>
            <a:endParaRPr sz="3200">
              <a:latin typeface="Calibri"/>
              <a:cs typeface="Calibri"/>
            </a:endParaRPr>
          </a:p>
          <a:p>
            <a:pPr marL="927100" marR="5080" algn="just">
              <a:lnSpc>
                <a:spcPct val="100000"/>
              </a:lnSpc>
              <a:spcBef>
                <a:spcPts val="690"/>
              </a:spcBef>
            </a:pPr>
            <a:r>
              <a:rPr sz="2400" spc="-5" dirty="0">
                <a:latin typeface="Calibri"/>
                <a:cs typeface="Calibri"/>
              </a:rPr>
              <a:t>“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set </a:t>
            </a:r>
            <a:r>
              <a:rPr sz="2800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firms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5" dirty="0">
                <a:latin typeface="Calibri"/>
                <a:cs typeface="Calibri"/>
              </a:rPr>
              <a:t>individuals </a:t>
            </a:r>
            <a:r>
              <a:rPr sz="2800" spc="-10" dirty="0">
                <a:latin typeface="Calibri"/>
                <a:cs typeface="Calibri"/>
              </a:rPr>
              <a:t>that  </a:t>
            </a:r>
            <a:r>
              <a:rPr sz="2800" spc="-35" dirty="0">
                <a:latin typeface="Calibri"/>
                <a:cs typeface="Calibri"/>
              </a:rPr>
              <a:t>take </a:t>
            </a:r>
            <a:r>
              <a:rPr sz="2800" spc="-5" dirty="0">
                <a:latin typeface="Calibri"/>
                <a:cs typeface="Calibri"/>
              </a:rPr>
              <a:t>title, or </a:t>
            </a:r>
            <a:r>
              <a:rPr sz="2800" spc="-10" dirty="0">
                <a:latin typeface="Calibri"/>
                <a:cs typeface="Calibri"/>
              </a:rPr>
              <a:t>assist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15" dirty="0">
                <a:latin typeface="Calibri"/>
                <a:cs typeface="Calibri"/>
              </a:rPr>
              <a:t>transferring </a:t>
            </a:r>
            <a:r>
              <a:rPr sz="2800" spc="-5" dirty="0">
                <a:latin typeface="Calibri"/>
                <a:cs typeface="Calibri"/>
              </a:rPr>
              <a:t>title, 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good </a:t>
            </a:r>
            <a:r>
              <a:rPr sz="2800" spc="-5" dirty="0">
                <a:latin typeface="Calibri"/>
                <a:cs typeface="Calibri"/>
              </a:rPr>
              <a:t>or service as </a:t>
            </a:r>
            <a:r>
              <a:rPr sz="2800" spc="-10" dirty="0">
                <a:latin typeface="Calibri"/>
                <a:cs typeface="Calibri"/>
              </a:rPr>
              <a:t>it moves </a:t>
            </a:r>
            <a:r>
              <a:rPr sz="2800" spc="-20" dirty="0">
                <a:latin typeface="Calibri"/>
                <a:cs typeface="Calibri"/>
              </a:rPr>
              <a:t>from 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producer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final consumer </a:t>
            </a:r>
            <a:r>
              <a:rPr sz="2800" spc="-5" dirty="0">
                <a:latin typeface="Calibri"/>
                <a:cs typeface="Calibri"/>
              </a:rPr>
              <a:t>or  </a:t>
            </a:r>
            <a:r>
              <a:rPr sz="2800" spc="-10" dirty="0">
                <a:latin typeface="Calibri"/>
                <a:cs typeface="Calibri"/>
              </a:rPr>
              <a:t>industrial</a:t>
            </a:r>
            <a:r>
              <a:rPr sz="2800" spc="15" dirty="0">
                <a:latin typeface="Calibri"/>
                <a:cs typeface="Calibri"/>
              </a:rPr>
              <a:t> user”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0643" y="4371213"/>
            <a:ext cx="51606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latin typeface="Calibri"/>
                <a:cs typeface="Calibri"/>
              </a:rPr>
              <a:t>Kotler, </a:t>
            </a:r>
            <a:r>
              <a:rPr sz="1400" b="1" spc="-55" dirty="0">
                <a:latin typeface="Calibri"/>
                <a:cs typeface="Calibri"/>
              </a:rPr>
              <a:t>P., </a:t>
            </a:r>
            <a:r>
              <a:rPr sz="1400" b="1" dirty="0">
                <a:latin typeface="Calibri"/>
                <a:cs typeface="Calibri"/>
              </a:rPr>
              <a:t>and </a:t>
            </a:r>
            <a:r>
              <a:rPr sz="1400" b="1" spc="-5" dirty="0">
                <a:latin typeface="Calibri"/>
                <a:cs typeface="Calibri"/>
              </a:rPr>
              <a:t>Armstrong (1989) </a:t>
            </a:r>
            <a:r>
              <a:rPr sz="1400" b="1" dirty="0">
                <a:latin typeface="Calibri"/>
                <a:cs typeface="Calibri"/>
              </a:rPr>
              <a:t>Principles of </a:t>
            </a:r>
            <a:r>
              <a:rPr sz="1400" b="1" spc="-5" dirty="0">
                <a:latin typeface="Calibri"/>
                <a:cs typeface="Calibri"/>
              </a:rPr>
              <a:t>Marketing.</a:t>
            </a:r>
            <a:r>
              <a:rPr sz="1400" b="1" spc="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Prentice-Hall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000500"/>
            <a:ext cx="342900" cy="419100"/>
          </a:xfrm>
          <a:custGeom>
            <a:avLst/>
            <a:gdLst/>
            <a:ahLst/>
            <a:cxnLst/>
            <a:rect l="l" t="t" r="r" b="b"/>
            <a:pathLst>
              <a:path w="342900" h="419100">
                <a:moveTo>
                  <a:pt x="0" y="419100"/>
                </a:moveTo>
                <a:lnTo>
                  <a:pt x="342900" y="419100"/>
                </a:lnTo>
                <a:lnTo>
                  <a:pt x="3429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92D05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1002791"/>
            <a:ext cx="533400" cy="1511935"/>
          </a:xfrm>
          <a:custGeom>
            <a:avLst/>
            <a:gdLst/>
            <a:ahLst/>
            <a:cxnLst/>
            <a:rect l="l" t="t" r="r" b="b"/>
            <a:pathLst>
              <a:path w="533400" h="1511935">
                <a:moveTo>
                  <a:pt x="0" y="1511808"/>
                </a:moveTo>
                <a:lnTo>
                  <a:pt x="533400" y="1511808"/>
                </a:lnTo>
                <a:lnTo>
                  <a:pt x="533400" y="0"/>
                </a:lnTo>
                <a:lnTo>
                  <a:pt x="0" y="0"/>
                </a:lnTo>
                <a:lnTo>
                  <a:pt x="0" y="1511808"/>
                </a:lnTo>
                <a:close/>
              </a:path>
            </a:pathLst>
          </a:custGeom>
          <a:solidFill>
            <a:srgbClr val="00AFEF">
              <a:alpha val="6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76200"/>
            <a:ext cx="304800" cy="1447800"/>
          </a:xfrm>
          <a:custGeom>
            <a:avLst/>
            <a:gdLst/>
            <a:ahLst/>
            <a:cxnLst/>
            <a:rect l="l" t="t" r="r" b="b"/>
            <a:pathLst>
              <a:path w="304800" h="1447800">
                <a:moveTo>
                  <a:pt x="0" y="1447800"/>
                </a:moveTo>
                <a:lnTo>
                  <a:pt x="304800" y="1447800"/>
                </a:lnTo>
                <a:lnTo>
                  <a:pt x="3048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6096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609600"/>
                </a:moveTo>
                <a:lnTo>
                  <a:pt x="533400" y="609600"/>
                </a:lnTo>
                <a:lnTo>
                  <a:pt x="533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92D050">
              <a:alpha val="4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0574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00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900" y="2286000"/>
            <a:ext cx="342900" cy="800100"/>
          </a:xfrm>
          <a:custGeom>
            <a:avLst/>
            <a:gdLst/>
            <a:ahLst/>
            <a:cxnLst/>
            <a:rect l="l" t="t" r="r" b="b"/>
            <a:pathLst>
              <a:path w="342900" h="800100">
                <a:moveTo>
                  <a:pt x="0" y="800100"/>
                </a:moveTo>
                <a:lnTo>
                  <a:pt x="342900" y="800100"/>
                </a:lnTo>
                <a:lnTo>
                  <a:pt x="342900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92D050">
              <a:alpha val="7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400" y="3276600"/>
            <a:ext cx="363220" cy="1447800"/>
          </a:xfrm>
          <a:custGeom>
            <a:avLst/>
            <a:gdLst/>
            <a:ahLst/>
            <a:cxnLst/>
            <a:rect l="l" t="t" r="r" b="b"/>
            <a:pathLst>
              <a:path w="363220" h="1447800">
                <a:moveTo>
                  <a:pt x="0" y="1447800"/>
                </a:moveTo>
                <a:lnTo>
                  <a:pt x="362712" y="1447800"/>
                </a:lnTo>
                <a:lnTo>
                  <a:pt x="362712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67200"/>
            <a:ext cx="609600" cy="685800"/>
          </a:xfrm>
          <a:custGeom>
            <a:avLst/>
            <a:gdLst/>
            <a:ahLst/>
            <a:cxnLst/>
            <a:rect l="l" t="t" r="r" b="b"/>
            <a:pathLst>
              <a:path w="609600" h="685800">
                <a:moveTo>
                  <a:pt x="0" y="685800"/>
                </a:moveTo>
                <a:lnTo>
                  <a:pt x="609600" y="685800"/>
                </a:lnTo>
                <a:lnTo>
                  <a:pt x="609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4800600"/>
            <a:ext cx="419100" cy="1066800"/>
          </a:xfrm>
          <a:custGeom>
            <a:avLst/>
            <a:gdLst/>
            <a:ahLst/>
            <a:cxnLst/>
            <a:rect l="l" t="t" r="r" b="b"/>
            <a:pathLst>
              <a:path w="419100" h="1066800">
                <a:moveTo>
                  <a:pt x="0" y="1066800"/>
                </a:moveTo>
                <a:lnTo>
                  <a:pt x="419100" y="1066800"/>
                </a:lnTo>
                <a:lnTo>
                  <a:pt x="4191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00AFEF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0311" y="5410200"/>
            <a:ext cx="399415" cy="1219200"/>
          </a:xfrm>
          <a:custGeom>
            <a:avLst/>
            <a:gdLst/>
            <a:ahLst/>
            <a:cxnLst/>
            <a:rect l="l" t="t" r="r" b="b"/>
            <a:pathLst>
              <a:path w="399415" h="1219200">
                <a:moveTo>
                  <a:pt x="0" y="1219200"/>
                </a:moveTo>
                <a:lnTo>
                  <a:pt x="399288" y="1219200"/>
                </a:lnTo>
                <a:lnTo>
                  <a:pt x="399288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92D050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0311" y="2686811"/>
            <a:ext cx="551815" cy="970915"/>
          </a:xfrm>
          <a:custGeom>
            <a:avLst/>
            <a:gdLst/>
            <a:ahLst/>
            <a:cxnLst/>
            <a:rect l="l" t="t" r="r" b="b"/>
            <a:pathLst>
              <a:path w="551815" h="970914">
                <a:moveTo>
                  <a:pt x="0" y="970788"/>
                </a:moveTo>
                <a:lnTo>
                  <a:pt x="551688" y="970788"/>
                </a:lnTo>
                <a:lnTo>
                  <a:pt x="551688" y="0"/>
                </a:lnTo>
                <a:lnTo>
                  <a:pt x="0" y="0"/>
                </a:lnTo>
                <a:lnTo>
                  <a:pt x="0" y="970788"/>
                </a:lnTo>
                <a:close/>
              </a:path>
            </a:pathLst>
          </a:custGeom>
          <a:solidFill>
            <a:srgbClr val="00AFEF">
              <a:alpha val="160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6172199"/>
            <a:ext cx="515620" cy="685800"/>
          </a:xfrm>
          <a:custGeom>
            <a:avLst/>
            <a:gdLst/>
            <a:ahLst/>
            <a:cxnLst/>
            <a:rect l="l" t="t" r="r" b="b"/>
            <a:pathLst>
              <a:path w="515620" h="685800">
                <a:moveTo>
                  <a:pt x="0" y="685799"/>
                </a:moveTo>
                <a:lnTo>
                  <a:pt x="515112" y="685799"/>
                </a:lnTo>
                <a:lnTo>
                  <a:pt x="515112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FFFF00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290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674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290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674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5339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5339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5339" y="6096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0891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83208" y="76200"/>
            <a:ext cx="170815" cy="189230"/>
          </a:xfrm>
          <a:custGeom>
            <a:avLst/>
            <a:gdLst/>
            <a:ahLst/>
            <a:cxnLst/>
            <a:rect l="l" t="t" r="r" b="b"/>
            <a:pathLst>
              <a:path w="170815" h="189229">
                <a:moveTo>
                  <a:pt x="0" y="188975"/>
                </a:moveTo>
                <a:lnTo>
                  <a:pt x="170687" y="188975"/>
                </a:lnTo>
                <a:lnTo>
                  <a:pt x="170687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40891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75447" y="2426207"/>
            <a:ext cx="10668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75447" y="2426207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75447" y="3505200"/>
            <a:ext cx="106680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75447" y="35052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9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75447" y="4572000"/>
            <a:ext cx="1066800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75447" y="45720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0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9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75447" y="1371600"/>
            <a:ext cx="10668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75447" y="13716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775447" y="5638800"/>
            <a:ext cx="1069848" cy="7589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775447" y="5638800"/>
            <a:ext cx="1069975" cy="759460"/>
          </a:xfrm>
          <a:custGeom>
            <a:avLst/>
            <a:gdLst/>
            <a:ahLst/>
            <a:cxnLst/>
            <a:rect l="l" t="t" r="r" b="b"/>
            <a:pathLst>
              <a:path w="1069975" h="759460">
                <a:moveTo>
                  <a:pt x="0" y="126491"/>
                </a:moveTo>
                <a:lnTo>
                  <a:pt x="9941" y="77254"/>
                </a:lnTo>
                <a:lnTo>
                  <a:pt x="37052" y="37047"/>
                </a:lnTo>
                <a:lnTo>
                  <a:pt x="77259" y="9939"/>
                </a:lnTo>
                <a:lnTo>
                  <a:pt x="126492" y="0"/>
                </a:lnTo>
                <a:lnTo>
                  <a:pt x="943355" y="0"/>
                </a:lnTo>
                <a:lnTo>
                  <a:pt x="992588" y="9939"/>
                </a:lnTo>
                <a:lnTo>
                  <a:pt x="1032795" y="37047"/>
                </a:lnTo>
                <a:lnTo>
                  <a:pt x="1059906" y="77254"/>
                </a:lnTo>
                <a:lnTo>
                  <a:pt x="1069848" y="126491"/>
                </a:lnTo>
                <a:lnTo>
                  <a:pt x="1069848" y="632460"/>
                </a:lnTo>
                <a:lnTo>
                  <a:pt x="1059906" y="681697"/>
                </a:lnTo>
                <a:lnTo>
                  <a:pt x="1032795" y="721904"/>
                </a:lnTo>
                <a:lnTo>
                  <a:pt x="992588" y="749012"/>
                </a:lnTo>
                <a:lnTo>
                  <a:pt x="943355" y="758952"/>
                </a:lnTo>
                <a:lnTo>
                  <a:pt x="126492" y="758952"/>
                </a:lnTo>
                <a:lnTo>
                  <a:pt x="77259" y="749012"/>
                </a:lnTo>
                <a:lnTo>
                  <a:pt x="37052" y="721904"/>
                </a:lnTo>
                <a:lnTo>
                  <a:pt x="9941" y="681697"/>
                </a:lnTo>
                <a:lnTo>
                  <a:pt x="0" y="632460"/>
                </a:lnTo>
                <a:lnTo>
                  <a:pt x="0" y="1264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8492235" y="6465214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fld>
            <a:endParaRPr sz="1200">
              <a:latin typeface="Calibri"/>
              <a:cs typeface="Calibri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F60F777-4C8B-42B5-A05F-3639F077E6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125" y="40562"/>
            <a:ext cx="1161071" cy="1266092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0423" y="564007"/>
            <a:ext cx="22675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5" dirty="0">
                <a:latin typeface="Calibri"/>
                <a:cs typeface="Calibri"/>
              </a:rPr>
              <a:t>CONCLUSION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4000500"/>
            <a:ext cx="342900" cy="419100"/>
          </a:xfrm>
          <a:custGeom>
            <a:avLst/>
            <a:gdLst/>
            <a:ahLst/>
            <a:cxnLst/>
            <a:rect l="l" t="t" r="r" b="b"/>
            <a:pathLst>
              <a:path w="342900" h="419100">
                <a:moveTo>
                  <a:pt x="0" y="419100"/>
                </a:moveTo>
                <a:lnTo>
                  <a:pt x="342900" y="419100"/>
                </a:lnTo>
                <a:lnTo>
                  <a:pt x="3429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92D05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1002791"/>
            <a:ext cx="533400" cy="1511935"/>
          </a:xfrm>
          <a:custGeom>
            <a:avLst/>
            <a:gdLst/>
            <a:ahLst/>
            <a:cxnLst/>
            <a:rect l="l" t="t" r="r" b="b"/>
            <a:pathLst>
              <a:path w="533400" h="1511935">
                <a:moveTo>
                  <a:pt x="0" y="1511808"/>
                </a:moveTo>
                <a:lnTo>
                  <a:pt x="533400" y="1511808"/>
                </a:lnTo>
                <a:lnTo>
                  <a:pt x="533400" y="0"/>
                </a:lnTo>
                <a:lnTo>
                  <a:pt x="0" y="0"/>
                </a:lnTo>
                <a:lnTo>
                  <a:pt x="0" y="1511808"/>
                </a:lnTo>
                <a:close/>
              </a:path>
            </a:pathLst>
          </a:custGeom>
          <a:solidFill>
            <a:srgbClr val="00AFEF">
              <a:alpha val="6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6200"/>
            <a:ext cx="304800" cy="1447800"/>
          </a:xfrm>
          <a:custGeom>
            <a:avLst/>
            <a:gdLst/>
            <a:ahLst/>
            <a:cxnLst/>
            <a:rect l="l" t="t" r="r" b="b"/>
            <a:pathLst>
              <a:path w="304800" h="1447800">
                <a:moveTo>
                  <a:pt x="0" y="1447800"/>
                </a:moveTo>
                <a:lnTo>
                  <a:pt x="304800" y="1447800"/>
                </a:lnTo>
                <a:lnTo>
                  <a:pt x="3048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6096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609600"/>
                </a:moveTo>
                <a:lnTo>
                  <a:pt x="533400" y="609600"/>
                </a:lnTo>
                <a:lnTo>
                  <a:pt x="533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92D050">
              <a:alpha val="4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0574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00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900" y="2286000"/>
            <a:ext cx="342900" cy="800100"/>
          </a:xfrm>
          <a:custGeom>
            <a:avLst/>
            <a:gdLst/>
            <a:ahLst/>
            <a:cxnLst/>
            <a:rect l="l" t="t" r="r" b="b"/>
            <a:pathLst>
              <a:path w="342900" h="800100">
                <a:moveTo>
                  <a:pt x="0" y="800100"/>
                </a:moveTo>
                <a:lnTo>
                  <a:pt x="342900" y="800100"/>
                </a:lnTo>
                <a:lnTo>
                  <a:pt x="342900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92D050">
              <a:alpha val="7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3276600"/>
            <a:ext cx="363220" cy="1447800"/>
          </a:xfrm>
          <a:custGeom>
            <a:avLst/>
            <a:gdLst/>
            <a:ahLst/>
            <a:cxnLst/>
            <a:rect l="l" t="t" r="r" b="b"/>
            <a:pathLst>
              <a:path w="363220" h="1447800">
                <a:moveTo>
                  <a:pt x="0" y="1447800"/>
                </a:moveTo>
                <a:lnTo>
                  <a:pt x="362712" y="1447800"/>
                </a:lnTo>
                <a:lnTo>
                  <a:pt x="362712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4267200"/>
            <a:ext cx="609600" cy="685800"/>
          </a:xfrm>
          <a:custGeom>
            <a:avLst/>
            <a:gdLst/>
            <a:ahLst/>
            <a:cxnLst/>
            <a:rect l="l" t="t" r="r" b="b"/>
            <a:pathLst>
              <a:path w="609600" h="685800">
                <a:moveTo>
                  <a:pt x="0" y="685800"/>
                </a:moveTo>
                <a:lnTo>
                  <a:pt x="609600" y="685800"/>
                </a:lnTo>
                <a:lnTo>
                  <a:pt x="609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800600"/>
            <a:ext cx="419100" cy="1066800"/>
          </a:xfrm>
          <a:custGeom>
            <a:avLst/>
            <a:gdLst/>
            <a:ahLst/>
            <a:cxnLst/>
            <a:rect l="l" t="t" r="r" b="b"/>
            <a:pathLst>
              <a:path w="419100" h="1066800">
                <a:moveTo>
                  <a:pt x="0" y="1066800"/>
                </a:moveTo>
                <a:lnTo>
                  <a:pt x="419100" y="1066800"/>
                </a:lnTo>
                <a:lnTo>
                  <a:pt x="4191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00AFEF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0311" y="5410200"/>
            <a:ext cx="399415" cy="1219200"/>
          </a:xfrm>
          <a:custGeom>
            <a:avLst/>
            <a:gdLst/>
            <a:ahLst/>
            <a:cxnLst/>
            <a:rect l="l" t="t" r="r" b="b"/>
            <a:pathLst>
              <a:path w="399415" h="1219200">
                <a:moveTo>
                  <a:pt x="0" y="1219200"/>
                </a:moveTo>
                <a:lnTo>
                  <a:pt x="399288" y="1219200"/>
                </a:lnTo>
                <a:lnTo>
                  <a:pt x="399288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92D050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0311" y="2686811"/>
            <a:ext cx="551815" cy="970915"/>
          </a:xfrm>
          <a:custGeom>
            <a:avLst/>
            <a:gdLst/>
            <a:ahLst/>
            <a:cxnLst/>
            <a:rect l="l" t="t" r="r" b="b"/>
            <a:pathLst>
              <a:path w="551815" h="970914">
                <a:moveTo>
                  <a:pt x="0" y="970788"/>
                </a:moveTo>
                <a:lnTo>
                  <a:pt x="551688" y="970788"/>
                </a:lnTo>
                <a:lnTo>
                  <a:pt x="551688" y="0"/>
                </a:lnTo>
                <a:lnTo>
                  <a:pt x="0" y="0"/>
                </a:lnTo>
                <a:lnTo>
                  <a:pt x="0" y="970788"/>
                </a:lnTo>
                <a:close/>
              </a:path>
            </a:pathLst>
          </a:custGeom>
          <a:solidFill>
            <a:srgbClr val="00AFEF">
              <a:alpha val="160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172199"/>
            <a:ext cx="515620" cy="685800"/>
          </a:xfrm>
          <a:custGeom>
            <a:avLst/>
            <a:gdLst/>
            <a:ahLst/>
            <a:cxnLst/>
            <a:rect l="l" t="t" r="r" b="b"/>
            <a:pathLst>
              <a:path w="515620" h="685800">
                <a:moveTo>
                  <a:pt x="0" y="685799"/>
                </a:moveTo>
                <a:lnTo>
                  <a:pt x="515112" y="685799"/>
                </a:lnTo>
                <a:lnTo>
                  <a:pt x="515112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FFFF00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290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674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290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674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339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5339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5339" y="6096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40891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83208" y="76200"/>
            <a:ext cx="170815" cy="189230"/>
          </a:xfrm>
          <a:custGeom>
            <a:avLst/>
            <a:gdLst/>
            <a:ahLst/>
            <a:cxnLst/>
            <a:rect l="l" t="t" r="r" b="b"/>
            <a:pathLst>
              <a:path w="170815" h="189229">
                <a:moveTo>
                  <a:pt x="0" y="188975"/>
                </a:moveTo>
                <a:lnTo>
                  <a:pt x="170687" y="188975"/>
                </a:lnTo>
                <a:lnTo>
                  <a:pt x="170687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0891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75447" y="2426207"/>
            <a:ext cx="10668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75447" y="2426207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75447" y="3505200"/>
            <a:ext cx="106680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75447" y="35052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9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75447" y="4572000"/>
            <a:ext cx="1066800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75447" y="45720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0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9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75447" y="1371600"/>
            <a:ext cx="10668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75447" y="13716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75447" y="5638800"/>
            <a:ext cx="1069848" cy="7589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75447" y="5638800"/>
            <a:ext cx="1069975" cy="759460"/>
          </a:xfrm>
          <a:custGeom>
            <a:avLst/>
            <a:gdLst/>
            <a:ahLst/>
            <a:cxnLst/>
            <a:rect l="l" t="t" r="r" b="b"/>
            <a:pathLst>
              <a:path w="1069975" h="759460">
                <a:moveTo>
                  <a:pt x="0" y="126491"/>
                </a:moveTo>
                <a:lnTo>
                  <a:pt x="9941" y="77254"/>
                </a:lnTo>
                <a:lnTo>
                  <a:pt x="37052" y="37047"/>
                </a:lnTo>
                <a:lnTo>
                  <a:pt x="77259" y="9939"/>
                </a:lnTo>
                <a:lnTo>
                  <a:pt x="126492" y="0"/>
                </a:lnTo>
                <a:lnTo>
                  <a:pt x="943355" y="0"/>
                </a:lnTo>
                <a:lnTo>
                  <a:pt x="992588" y="9939"/>
                </a:lnTo>
                <a:lnTo>
                  <a:pt x="1032795" y="37047"/>
                </a:lnTo>
                <a:lnTo>
                  <a:pt x="1059906" y="77254"/>
                </a:lnTo>
                <a:lnTo>
                  <a:pt x="1069848" y="126491"/>
                </a:lnTo>
                <a:lnTo>
                  <a:pt x="1069848" y="632460"/>
                </a:lnTo>
                <a:lnTo>
                  <a:pt x="1059906" y="681697"/>
                </a:lnTo>
                <a:lnTo>
                  <a:pt x="1032795" y="721904"/>
                </a:lnTo>
                <a:lnTo>
                  <a:pt x="992588" y="749012"/>
                </a:lnTo>
                <a:lnTo>
                  <a:pt x="943355" y="758952"/>
                </a:lnTo>
                <a:lnTo>
                  <a:pt x="126492" y="758952"/>
                </a:lnTo>
                <a:lnTo>
                  <a:pt x="77259" y="749012"/>
                </a:lnTo>
                <a:lnTo>
                  <a:pt x="37052" y="721904"/>
                </a:lnTo>
                <a:lnTo>
                  <a:pt x="9941" y="681697"/>
                </a:lnTo>
                <a:lnTo>
                  <a:pt x="0" y="632460"/>
                </a:lnTo>
                <a:lnTo>
                  <a:pt x="0" y="1264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80643" y="1548345"/>
            <a:ext cx="6569709" cy="451993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35"/>
              </a:spcBef>
              <a:buChar char="-"/>
              <a:tabLst>
                <a:tab pos="354965" algn="l"/>
                <a:tab pos="356235" algn="l"/>
              </a:tabLst>
            </a:pPr>
            <a:r>
              <a:rPr sz="2200" spc="-10" dirty="0">
                <a:latin typeface="Calibri"/>
                <a:cs typeface="Calibri"/>
              </a:rPr>
              <a:t>Most </a:t>
            </a:r>
            <a:r>
              <a:rPr sz="2200" spc="-15" dirty="0">
                <a:latin typeface="Calibri"/>
                <a:cs typeface="Calibri"/>
              </a:rPr>
              <a:t>producers </a:t>
            </a:r>
            <a:r>
              <a:rPr sz="2200" spc="-5" dirty="0">
                <a:latin typeface="Calibri"/>
                <a:cs typeface="Calibri"/>
              </a:rPr>
              <a:t>use channels </a:t>
            </a:r>
            <a:r>
              <a:rPr sz="2200" spc="-20" dirty="0">
                <a:latin typeface="Calibri"/>
                <a:cs typeface="Calibri"/>
              </a:rPr>
              <a:t>to market </a:t>
            </a:r>
            <a:r>
              <a:rPr sz="2200" spc="-5" dirty="0">
                <a:latin typeface="Calibri"/>
                <a:cs typeface="Calibri"/>
              </a:rPr>
              <a:t>their</a:t>
            </a:r>
            <a:r>
              <a:rPr sz="2200" spc="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product.</a:t>
            </a:r>
            <a:endParaRPr sz="2200">
              <a:latin typeface="Calibri"/>
              <a:cs typeface="Calibri"/>
            </a:endParaRPr>
          </a:p>
          <a:p>
            <a:pPr marL="355600" marR="7620" indent="-343535">
              <a:lnSpc>
                <a:spcPct val="100000"/>
              </a:lnSpc>
              <a:spcBef>
                <a:spcPts val="530"/>
              </a:spcBef>
              <a:buChar char="-"/>
              <a:tabLst>
                <a:tab pos="354965" algn="l"/>
                <a:tab pos="356235" algn="l"/>
                <a:tab pos="1585595" algn="l"/>
                <a:tab pos="3354704" algn="l"/>
                <a:tab pos="4377690" algn="l"/>
                <a:tab pos="5461635" algn="l"/>
              </a:tabLst>
            </a:pPr>
            <a:r>
              <a:rPr sz="2200" spc="-85" dirty="0">
                <a:latin typeface="Calibri"/>
                <a:cs typeface="Calibri"/>
              </a:rPr>
              <a:t>E</a:t>
            </a:r>
            <a:r>
              <a:rPr sz="2200" spc="-15" dirty="0">
                <a:latin typeface="Calibri"/>
                <a:cs typeface="Calibri"/>
              </a:rPr>
              <a:t>f</a:t>
            </a:r>
            <a:r>
              <a:rPr sz="2200" spc="-55" dirty="0">
                <a:latin typeface="Calibri"/>
                <a:cs typeface="Calibri"/>
              </a:rPr>
              <a:t>f</a:t>
            </a:r>
            <a:r>
              <a:rPr sz="2200" spc="-5" dirty="0">
                <a:latin typeface="Calibri"/>
                <a:cs typeface="Calibri"/>
              </a:rPr>
              <a:t>ec</a:t>
            </a:r>
            <a:r>
              <a:rPr sz="2200" spc="-15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i</a:t>
            </a:r>
            <a:r>
              <a:rPr sz="2200" spc="-30" dirty="0">
                <a:latin typeface="Calibri"/>
                <a:cs typeface="Calibri"/>
              </a:rPr>
              <a:t>v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	m</a:t>
            </a:r>
            <a:r>
              <a:rPr sz="2200" spc="-5" dirty="0">
                <a:latin typeface="Calibri"/>
                <a:cs typeface="Calibri"/>
              </a:rPr>
              <a:t>ana</a:t>
            </a:r>
            <a:r>
              <a:rPr sz="2200" spc="-35" dirty="0">
                <a:latin typeface="Calibri"/>
                <a:cs typeface="Calibri"/>
              </a:rPr>
              <a:t>g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m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spc="-20" dirty="0">
                <a:latin typeface="Calibri"/>
                <a:cs typeface="Calibri"/>
              </a:rPr>
              <a:t>n</a:t>
            </a:r>
            <a:r>
              <a:rPr sz="2200" spc="-5" dirty="0">
                <a:latin typeface="Calibri"/>
                <a:cs typeface="Calibri"/>
              </a:rPr>
              <a:t>t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sh</a:t>
            </a:r>
            <a:r>
              <a:rPr sz="2200" dirty="0">
                <a:latin typeface="Calibri"/>
                <a:cs typeface="Calibri"/>
              </a:rPr>
              <a:t>o</a:t>
            </a:r>
            <a:r>
              <a:rPr sz="2200" spc="-10" dirty="0">
                <a:latin typeface="Calibri"/>
                <a:cs typeface="Calibri"/>
              </a:rPr>
              <a:t>ul</a:t>
            </a:r>
            <a:r>
              <a:rPr sz="2200" spc="-5" dirty="0">
                <a:latin typeface="Calibri"/>
                <a:cs typeface="Calibri"/>
              </a:rPr>
              <a:t>d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incl</a:t>
            </a:r>
            <a:r>
              <a:rPr sz="2200" spc="-15" dirty="0">
                <a:latin typeface="Calibri"/>
                <a:cs typeface="Calibri"/>
              </a:rPr>
              <a:t>u</a:t>
            </a:r>
            <a:r>
              <a:rPr sz="2200" spc="-10" dirty="0">
                <a:latin typeface="Calibri"/>
                <a:cs typeface="Calibri"/>
              </a:rPr>
              <a:t>d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10" dirty="0">
                <a:latin typeface="Calibri"/>
                <a:cs typeface="Calibri"/>
              </a:rPr>
              <a:t>s</a:t>
            </a:r>
            <a:r>
              <a:rPr sz="2200" spc="-5" dirty="0">
                <a:latin typeface="Calibri"/>
                <a:cs typeface="Calibri"/>
              </a:rPr>
              <a:t>election,  </a:t>
            </a:r>
            <a:r>
              <a:rPr sz="2200" spc="-10" dirty="0">
                <a:latin typeface="Calibri"/>
                <a:cs typeface="Calibri"/>
              </a:rPr>
              <a:t>training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motivating </a:t>
            </a:r>
            <a:r>
              <a:rPr sz="2200" spc="-5" dirty="0">
                <a:latin typeface="Calibri"/>
                <a:cs typeface="Calibri"/>
              </a:rPr>
              <a:t>g channel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members.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25"/>
              </a:spcBef>
              <a:buChar char="-"/>
              <a:tabLst>
                <a:tab pos="354965" algn="l"/>
                <a:tab pos="356235" algn="l"/>
              </a:tabLst>
            </a:pPr>
            <a:r>
              <a:rPr sz="2200" spc="-5" dirty="0">
                <a:latin typeface="Calibri"/>
                <a:cs typeface="Calibri"/>
              </a:rPr>
              <a:t>All</a:t>
            </a:r>
            <a:r>
              <a:rPr sz="2200" spc="29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channels</a:t>
            </a:r>
            <a:r>
              <a:rPr sz="2200" spc="27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have</a:t>
            </a:r>
            <a:r>
              <a:rPr sz="2200" spc="2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potential</a:t>
            </a:r>
            <a:r>
              <a:rPr sz="2200" spc="3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to</a:t>
            </a:r>
            <a:r>
              <a:rPr sz="2200" spc="29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conflict</a:t>
            </a:r>
            <a:r>
              <a:rPr sz="2200" spc="30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spc="29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should</a:t>
            </a:r>
            <a:r>
              <a:rPr sz="2200" spc="2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be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managed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well.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30"/>
              </a:spcBef>
              <a:buChar char="-"/>
              <a:tabLst>
                <a:tab pos="354965" algn="l"/>
                <a:tab pos="356235" algn="l"/>
              </a:tabLst>
            </a:pPr>
            <a:r>
              <a:rPr sz="2200" spc="-5" dirty="0">
                <a:latin typeface="Calibri"/>
                <a:cs typeface="Calibri"/>
              </a:rPr>
              <a:t>Channel </a:t>
            </a:r>
            <a:r>
              <a:rPr sz="2200" spc="-10" dirty="0">
                <a:latin typeface="Calibri"/>
                <a:cs typeface="Calibri"/>
              </a:rPr>
              <a:t>selection </a:t>
            </a:r>
            <a:r>
              <a:rPr sz="2200" spc="-5" dirty="0">
                <a:latin typeface="Calibri"/>
                <a:cs typeface="Calibri"/>
              </a:rPr>
              <a:t>should </a:t>
            </a:r>
            <a:r>
              <a:rPr sz="2200" spc="-10" dirty="0">
                <a:latin typeface="Calibri"/>
                <a:cs typeface="Calibri"/>
              </a:rPr>
              <a:t>consider </a:t>
            </a:r>
            <a:r>
              <a:rPr sz="2200" spc="-15" dirty="0">
                <a:latin typeface="Calibri"/>
                <a:cs typeface="Calibri"/>
              </a:rPr>
              <a:t>legal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issues.</a:t>
            </a:r>
            <a:endParaRPr sz="2200">
              <a:latin typeface="Calibri"/>
              <a:cs typeface="Calibri"/>
            </a:endParaRPr>
          </a:p>
          <a:p>
            <a:pPr marL="355600" marR="6985" indent="-343535">
              <a:lnSpc>
                <a:spcPct val="100000"/>
              </a:lnSpc>
              <a:spcBef>
                <a:spcPts val="530"/>
              </a:spcBef>
              <a:buChar char="-"/>
              <a:tabLst>
                <a:tab pos="354965" algn="l"/>
                <a:tab pos="356235" algn="l"/>
              </a:tabLst>
            </a:pPr>
            <a:r>
              <a:rPr sz="2200" spc="-10" dirty="0">
                <a:latin typeface="Calibri"/>
                <a:cs typeface="Calibri"/>
              </a:rPr>
              <a:t>E-commerce </a:t>
            </a:r>
            <a:r>
              <a:rPr sz="2200" spc="-5" dirty="0">
                <a:latin typeface="Calibri"/>
                <a:cs typeface="Calibri"/>
              </a:rPr>
              <a:t>and other </a:t>
            </a:r>
            <a:r>
              <a:rPr sz="2200" dirty="0">
                <a:latin typeface="Calibri"/>
                <a:cs typeface="Calibri"/>
              </a:rPr>
              <a:t>ICT </a:t>
            </a:r>
            <a:r>
              <a:rPr sz="2200" spc="-10" dirty="0">
                <a:latin typeface="Calibri"/>
                <a:cs typeface="Calibri"/>
              </a:rPr>
              <a:t>areas are still </a:t>
            </a:r>
            <a:r>
              <a:rPr sz="2200" spc="-15" dirty="0">
                <a:latin typeface="Calibri"/>
                <a:cs typeface="Calibri"/>
              </a:rPr>
              <a:t>growing </a:t>
            </a:r>
            <a:r>
              <a:rPr sz="2200" spc="-5" dirty="0">
                <a:latin typeface="Calibri"/>
                <a:cs typeface="Calibri"/>
              </a:rPr>
              <a:t>and  </a:t>
            </a:r>
            <a:r>
              <a:rPr sz="2200" spc="-15" dirty="0">
                <a:latin typeface="Calibri"/>
                <a:cs typeface="Calibri"/>
              </a:rPr>
              <a:t>can </a:t>
            </a:r>
            <a:r>
              <a:rPr sz="2200" spc="-5" dirty="0">
                <a:latin typeface="Calibri"/>
                <a:cs typeface="Calibri"/>
              </a:rPr>
              <a:t>be </a:t>
            </a:r>
            <a:r>
              <a:rPr sz="2200" spc="-15" dirty="0">
                <a:latin typeface="Calibri"/>
                <a:cs typeface="Calibri"/>
              </a:rPr>
              <a:t>explored </a:t>
            </a:r>
            <a:r>
              <a:rPr sz="2200" spc="-20" dirty="0">
                <a:latin typeface="Calibri"/>
                <a:cs typeface="Calibri"/>
              </a:rPr>
              <a:t>for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marketing.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30"/>
              </a:spcBef>
              <a:buChar char="-"/>
              <a:tabLst>
                <a:tab pos="354965" algn="l"/>
                <a:tab pos="356235" algn="l"/>
              </a:tabLst>
            </a:pPr>
            <a:r>
              <a:rPr sz="2200" spc="-5" dirty="0">
                <a:latin typeface="Calibri"/>
                <a:cs typeface="Calibri"/>
              </a:rPr>
              <a:t>It</a:t>
            </a:r>
            <a:r>
              <a:rPr sz="2200" spc="3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should</a:t>
            </a:r>
            <a:r>
              <a:rPr sz="2200" spc="3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be</a:t>
            </a:r>
            <a:r>
              <a:rPr sz="2200" spc="3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considered</a:t>
            </a:r>
            <a:r>
              <a:rPr sz="2200" spc="35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to</a:t>
            </a:r>
            <a:r>
              <a:rPr sz="2200" spc="3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use</a:t>
            </a:r>
            <a:r>
              <a:rPr sz="2200" spc="35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retail,</a:t>
            </a:r>
            <a:r>
              <a:rPr sz="2200" spc="37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wholesaling</a:t>
            </a:r>
            <a:r>
              <a:rPr sz="2200" spc="3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or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both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channel.</a:t>
            </a:r>
            <a:endParaRPr sz="2200">
              <a:latin typeface="Calibri"/>
              <a:cs typeface="Calibri"/>
            </a:endParaRPr>
          </a:p>
          <a:p>
            <a:pPr marL="355600" marR="7620" indent="-343535">
              <a:lnSpc>
                <a:spcPct val="100000"/>
              </a:lnSpc>
              <a:spcBef>
                <a:spcPts val="530"/>
              </a:spcBef>
              <a:buChar char="-"/>
              <a:tabLst>
                <a:tab pos="354965" algn="l"/>
                <a:tab pos="356235" algn="l"/>
              </a:tabLst>
            </a:pPr>
            <a:r>
              <a:rPr sz="2200" spc="-15" dirty="0">
                <a:latin typeface="Calibri"/>
                <a:cs typeface="Calibri"/>
              </a:rPr>
              <a:t>Marketing </a:t>
            </a:r>
            <a:r>
              <a:rPr sz="2200" spc="-5" dirty="0">
                <a:latin typeface="Calibri"/>
                <a:cs typeface="Calibri"/>
              </a:rPr>
              <a:t>logistic is </a:t>
            </a:r>
            <a:r>
              <a:rPr sz="2200" dirty="0">
                <a:latin typeface="Calibri"/>
                <a:cs typeface="Calibri"/>
              </a:rPr>
              <a:t>on </a:t>
            </a:r>
            <a:r>
              <a:rPr sz="2200" spc="-10" dirty="0">
                <a:latin typeface="Calibri"/>
                <a:cs typeface="Calibri"/>
              </a:rPr>
              <a:t>importance </a:t>
            </a:r>
            <a:r>
              <a:rPr sz="2200" spc="-5" dirty="0">
                <a:latin typeface="Calibri"/>
                <a:cs typeface="Calibri"/>
              </a:rPr>
              <a:t>decision </a:t>
            </a:r>
            <a:r>
              <a:rPr sz="2200" spc="-15" dirty="0">
                <a:latin typeface="Calibri"/>
                <a:cs typeface="Calibri"/>
              </a:rPr>
              <a:t>related </a:t>
            </a:r>
            <a:r>
              <a:rPr sz="2200" spc="-25" dirty="0">
                <a:latin typeface="Calibri"/>
                <a:cs typeface="Calibri"/>
              </a:rPr>
              <a:t>to  </a:t>
            </a:r>
            <a:r>
              <a:rPr sz="2200" spc="-15" dirty="0">
                <a:latin typeface="Calibri"/>
                <a:cs typeface="Calibri"/>
              </a:rPr>
              <a:t>marketing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channels.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  <a:endParaRPr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EA3CF25-1BCB-4160-A21A-F835B7CC3A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125" y="40562"/>
            <a:ext cx="1161071" cy="126609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5159" y="2673963"/>
            <a:ext cx="4359402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6600" b="1" dirty="0">
                <a:solidFill>
                  <a:srgbClr val="92D050"/>
                </a:solidFill>
                <a:latin typeface="Calibri"/>
                <a:cs typeface="Calibri"/>
              </a:rPr>
              <a:t>Thank You</a:t>
            </a:r>
            <a:endParaRPr sz="6600" dirty="0">
              <a:solidFill>
                <a:srgbClr val="92D050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75447" y="2426207"/>
            <a:ext cx="10668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5447" y="2426207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75447" y="3505200"/>
            <a:ext cx="106680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75447" y="35052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9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75447" y="4572000"/>
            <a:ext cx="1066800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75447" y="45720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0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9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5447" y="1371600"/>
            <a:ext cx="10668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75447" y="13716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75447" y="5638800"/>
            <a:ext cx="1069848" cy="7589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75447" y="5638800"/>
            <a:ext cx="1069975" cy="759460"/>
          </a:xfrm>
          <a:custGeom>
            <a:avLst/>
            <a:gdLst/>
            <a:ahLst/>
            <a:cxnLst/>
            <a:rect l="l" t="t" r="r" b="b"/>
            <a:pathLst>
              <a:path w="1069975" h="759460">
                <a:moveTo>
                  <a:pt x="0" y="126491"/>
                </a:moveTo>
                <a:lnTo>
                  <a:pt x="9941" y="77254"/>
                </a:lnTo>
                <a:lnTo>
                  <a:pt x="37052" y="37047"/>
                </a:lnTo>
                <a:lnTo>
                  <a:pt x="77259" y="9939"/>
                </a:lnTo>
                <a:lnTo>
                  <a:pt x="126492" y="0"/>
                </a:lnTo>
                <a:lnTo>
                  <a:pt x="943355" y="0"/>
                </a:lnTo>
                <a:lnTo>
                  <a:pt x="992588" y="9939"/>
                </a:lnTo>
                <a:lnTo>
                  <a:pt x="1032795" y="37047"/>
                </a:lnTo>
                <a:lnTo>
                  <a:pt x="1059906" y="77254"/>
                </a:lnTo>
                <a:lnTo>
                  <a:pt x="1069848" y="126491"/>
                </a:lnTo>
                <a:lnTo>
                  <a:pt x="1069848" y="632460"/>
                </a:lnTo>
                <a:lnTo>
                  <a:pt x="1059906" y="681697"/>
                </a:lnTo>
                <a:lnTo>
                  <a:pt x="1032795" y="721904"/>
                </a:lnTo>
                <a:lnTo>
                  <a:pt x="992588" y="749012"/>
                </a:lnTo>
                <a:lnTo>
                  <a:pt x="943355" y="758952"/>
                </a:lnTo>
                <a:lnTo>
                  <a:pt x="126492" y="758952"/>
                </a:lnTo>
                <a:lnTo>
                  <a:pt x="77259" y="749012"/>
                </a:lnTo>
                <a:lnTo>
                  <a:pt x="37052" y="721904"/>
                </a:lnTo>
                <a:lnTo>
                  <a:pt x="9941" y="681697"/>
                </a:lnTo>
                <a:lnTo>
                  <a:pt x="0" y="632460"/>
                </a:lnTo>
                <a:lnTo>
                  <a:pt x="0" y="1264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4000500"/>
            <a:ext cx="342900" cy="419100"/>
          </a:xfrm>
          <a:custGeom>
            <a:avLst/>
            <a:gdLst/>
            <a:ahLst/>
            <a:cxnLst/>
            <a:rect l="l" t="t" r="r" b="b"/>
            <a:pathLst>
              <a:path w="342900" h="419100">
                <a:moveTo>
                  <a:pt x="0" y="419100"/>
                </a:moveTo>
                <a:lnTo>
                  <a:pt x="342900" y="419100"/>
                </a:lnTo>
                <a:lnTo>
                  <a:pt x="3429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92D05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" y="1002791"/>
            <a:ext cx="533400" cy="1511935"/>
          </a:xfrm>
          <a:custGeom>
            <a:avLst/>
            <a:gdLst/>
            <a:ahLst/>
            <a:cxnLst/>
            <a:rect l="l" t="t" r="r" b="b"/>
            <a:pathLst>
              <a:path w="533400" h="1511935">
                <a:moveTo>
                  <a:pt x="0" y="1511808"/>
                </a:moveTo>
                <a:lnTo>
                  <a:pt x="533400" y="1511808"/>
                </a:lnTo>
                <a:lnTo>
                  <a:pt x="533400" y="0"/>
                </a:lnTo>
                <a:lnTo>
                  <a:pt x="0" y="0"/>
                </a:lnTo>
                <a:lnTo>
                  <a:pt x="0" y="1511808"/>
                </a:lnTo>
                <a:close/>
              </a:path>
            </a:pathLst>
          </a:custGeom>
          <a:solidFill>
            <a:srgbClr val="00AFEF">
              <a:alpha val="6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76200"/>
            <a:ext cx="304800" cy="1447800"/>
          </a:xfrm>
          <a:custGeom>
            <a:avLst/>
            <a:gdLst/>
            <a:ahLst/>
            <a:cxnLst/>
            <a:rect l="l" t="t" r="r" b="b"/>
            <a:pathLst>
              <a:path w="304800" h="1447800">
                <a:moveTo>
                  <a:pt x="0" y="1447800"/>
                </a:moveTo>
                <a:lnTo>
                  <a:pt x="304800" y="1447800"/>
                </a:lnTo>
                <a:lnTo>
                  <a:pt x="3048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2400" y="6096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609600"/>
                </a:moveTo>
                <a:lnTo>
                  <a:pt x="533400" y="609600"/>
                </a:lnTo>
                <a:lnTo>
                  <a:pt x="533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92D050">
              <a:alpha val="4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20574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00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2900" y="2286000"/>
            <a:ext cx="342900" cy="800100"/>
          </a:xfrm>
          <a:custGeom>
            <a:avLst/>
            <a:gdLst/>
            <a:ahLst/>
            <a:cxnLst/>
            <a:rect l="l" t="t" r="r" b="b"/>
            <a:pathLst>
              <a:path w="342900" h="800100">
                <a:moveTo>
                  <a:pt x="0" y="800100"/>
                </a:moveTo>
                <a:lnTo>
                  <a:pt x="342900" y="800100"/>
                </a:lnTo>
                <a:lnTo>
                  <a:pt x="342900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92D050">
              <a:alpha val="7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2400" y="3276600"/>
            <a:ext cx="363220" cy="1447800"/>
          </a:xfrm>
          <a:custGeom>
            <a:avLst/>
            <a:gdLst/>
            <a:ahLst/>
            <a:cxnLst/>
            <a:rect l="l" t="t" r="r" b="b"/>
            <a:pathLst>
              <a:path w="363220" h="1447800">
                <a:moveTo>
                  <a:pt x="0" y="1447800"/>
                </a:moveTo>
                <a:lnTo>
                  <a:pt x="362712" y="1447800"/>
                </a:lnTo>
                <a:lnTo>
                  <a:pt x="362712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00" y="4267200"/>
            <a:ext cx="609600" cy="685800"/>
          </a:xfrm>
          <a:custGeom>
            <a:avLst/>
            <a:gdLst/>
            <a:ahLst/>
            <a:cxnLst/>
            <a:rect l="l" t="t" r="r" b="b"/>
            <a:pathLst>
              <a:path w="609600" h="685800">
                <a:moveTo>
                  <a:pt x="0" y="685800"/>
                </a:moveTo>
                <a:lnTo>
                  <a:pt x="609600" y="685800"/>
                </a:lnTo>
                <a:lnTo>
                  <a:pt x="609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4800600"/>
            <a:ext cx="419100" cy="1066800"/>
          </a:xfrm>
          <a:custGeom>
            <a:avLst/>
            <a:gdLst/>
            <a:ahLst/>
            <a:cxnLst/>
            <a:rect l="l" t="t" r="r" b="b"/>
            <a:pathLst>
              <a:path w="419100" h="1066800">
                <a:moveTo>
                  <a:pt x="0" y="1066800"/>
                </a:moveTo>
                <a:lnTo>
                  <a:pt x="419100" y="1066800"/>
                </a:lnTo>
                <a:lnTo>
                  <a:pt x="4191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00AFEF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0311" y="5410200"/>
            <a:ext cx="399415" cy="1219200"/>
          </a:xfrm>
          <a:custGeom>
            <a:avLst/>
            <a:gdLst/>
            <a:ahLst/>
            <a:cxnLst/>
            <a:rect l="l" t="t" r="r" b="b"/>
            <a:pathLst>
              <a:path w="399415" h="1219200">
                <a:moveTo>
                  <a:pt x="0" y="1219200"/>
                </a:moveTo>
                <a:lnTo>
                  <a:pt x="399288" y="1219200"/>
                </a:lnTo>
                <a:lnTo>
                  <a:pt x="399288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92D050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0311" y="2686811"/>
            <a:ext cx="551815" cy="970915"/>
          </a:xfrm>
          <a:custGeom>
            <a:avLst/>
            <a:gdLst/>
            <a:ahLst/>
            <a:cxnLst/>
            <a:rect l="l" t="t" r="r" b="b"/>
            <a:pathLst>
              <a:path w="551815" h="970914">
                <a:moveTo>
                  <a:pt x="0" y="970788"/>
                </a:moveTo>
                <a:lnTo>
                  <a:pt x="551688" y="970788"/>
                </a:lnTo>
                <a:lnTo>
                  <a:pt x="551688" y="0"/>
                </a:lnTo>
                <a:lnTo>
                  <a:pt x="0" y="0"/>
                </a:lnTo>
                <a:lnTo>
                  <a:pt x="0" y="970788"/>
                </a:lnTo>
                <a:close/>
              </a:path>
            </a:pathLst>
          </a:custGeom>
          <a:solidFill>
            <a:srgbClr val="00AFEF">
              <a:alpha val="160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6172199"/>
            <a:ext cx="515620" cy="685800"/>
          </a:xfrm>
          <a:custGeom>
            <a:avLst/>
            <a:gdLst/>
            <a:ahLst/>
            <a:cxnLst/>
            <a:rect l="l" t="t" r="r" b="b"/>
            <a:pathLst>
              <a:path w="515620" h="685800">
                <a:moveTo>
                  <a:pt x="0" y="685799"/>
                </a:moveTo>
                <a:lnTo>
                  <a:pt x="515112" y="685799"/>
                </a:lnTo>
                <a:lnTo>
                  <a:pt x="515112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FFFF00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290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674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290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674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5339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5339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5339" y="6096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40891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83208" y="76200"/>
            <a:ext cx="170815" cy="189230"/>
          </a:xfrm>
          <a:custGeom>
            <a:avLst/>
            <a:gdLst/>
            <a:ahLst/>
            <a:cxnLst/>
            <a:rect l="l" t="t" r="r" b="b"/>
            <a:pathLst>
              <a:path w="170815" h="189229">
                <a:moveTo>
                  <a:pt x="0" y="188975"/>
                </a:moveTo>
                <a:lnTo>
                  <a:pt x="170687" y="188975"/>
                </a:lnTo>
                <a:lnTo>
                  <a:pt x="170687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40891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41</a:t>
            </a:fld>
            <a:endParaRPr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A38CDB9-693A-48FF-992C-7ECCD07555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125" y="40562"/>
            <a:ext cx="1161071" cy="12660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96414" y="320166"/>
            <a:ext cx="3942079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marR="5080" indent="-317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alibri"/>
                <a:cs typeface="Calibri"/>
              </a:rPr>
              <a:t>MARKETING </a:t>
            </a:r>
            <a:r>
              <a:rPr sz="3200" spc="-5" dirty="0">
                <a:latin typeface="Calibri"/>
                <a:cs typeface="Calibri"/>
              </a:rPr>
              <a:t>CHANNELS 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45" dirty="0">
                <a:latin typeface="Calibri"/>
                <a:cs typeface="Calibri"/>
              </a:rPr>
              <a:t>VALUE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NETWORKS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0643" y="1604213"/>
            <a:ext cx="35941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latin typeface="Calibri"/>
                <a:cs typeface="Calibri"/>
              </a:rPr>
              <a:t>Why </a:t>
            </a:r>
            <a:r>
              <a:rPr sz="3600" b="1" spc="-30" dirty="0">
                <a:latin typeface="Calibri"/>
                <a:cs typeface="Calibri"/>
              </a:rPr>
              <a:t>It’s</a:t>
            </a:r>
            <a:r>
              <a:rPr sz="3600" b="1" spc="-60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Important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0643" y="2254123"/>
            <a:ext cx="6415405" cy="3148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46379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3200" spc="-25" dirty="0">
                <a:latin typeface="Calibri"/>
                <a:cs typeface="Calibri"/>
              </a:rPr>
              <a:t>Affect </a:t>
            </a:r>
            <a:r>
              <a:rPr sz="3200" spc="-5" dirty="0">
                <a:latin typeface="Calibri"/>
                <a:cs typeface="Calibri"/>
              </a:rPr>
              <a:t>not </a:t>
            </a:r>
            <a:r>
              <a:rPr sz="3200" dirty="0">
                <a:latin typeface="Calibri"/>
                <a:cs typeface="Calibri"/>
              </a:rPr>
              <a:t>only </a:t>
            </a:r>
            <a:r>
              <a:rPr sz="3200" spc="-15" dirty="0">
                <a:latin typeface="Calibri"/>
                <a:cs typeface="Calibri"/>
              </a:rPr>
              <a:t>marketing </a:t>
            </a:r>
            <a:r>
              <a:rPr sz="3200" spc="-5" dirty="0">
                <a:latin typeface="Calibri"/>
                <a:cs typeface="Calibri"/>
              </a:rPr>
              <a:t>decisions  but </a:t>
            </a:r>
            <a:r>
              <a:rPr sz="3200" dirty="0">
                <a:latin typeface="Calibri"/>
                <a:cs typeface="Calibri"/>
              </a:rPr>
              <a:t>also </a:t>
            </a:r>
            <a:r>
              <a:rPr sz="3200" spc="-15" dirty="0">
                <a:latin typeface="Calibri"/>
                <a:cs typeface="Calibri"/>
              </a:rPr>
              <a:t>non-marketing’s</a:t>
            </a:r>
            <a:endParaRPr sz="3200">
              <a:latin typeface="Calibri"/>
              <a:cs typeface="Calibri"/>
            </a:endParaRPr>
          </a:p>
          <a:p>
            <a:pPr marL="355600" marR="1536065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Convert </a:t>
            </a:r>
            <a:r>
              <a:rPr sz="3200" spc="-10" dirty="0">
                <a:latin typeface="Calibri"/>
                <a:cs typeface="Calibri"/>
              </a:rPr>
              <a:t>potential </a:t>
            </a:r>
            <a:r>
              <a:rPr sz="3200" spc="-20" dirty="0">
                <a:latin typeface="Calibri"/>
                <a:cs typeface="Calibri"/>
              </a:rPr>
              <a:t>buyers to  </a:t>
            </a:r>
            <a:r>
              <a:rPr sz="3200" spc="-15" dirty="0">
                <a:latin typeface="Calibri"/>
                <a:cs typeface="Calibri"/>
              </a:rPr>
              <a:t>profitable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customers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Not </a:t>
            </a:r>
            <a:r>
              <a:rPr sz="3200" spc="-5" dirty="0">
                <a:latin typeface="Calibri"/>
                <a:cs typeface="Calibri"/>
              </a:rPr>
              <a:t>only serve </a:t>
            </a:r>
            <a:r>
              <a:rPr sz="3200" spc="-25" dirty="0">
                <a:latin typeface="Calibri"/>
                <a:cs typeface="Calibri"/>
              </a:rPr>
              <a:t>market </a:t>
            </a:r>
            <a:r>
              <a:rPr sz="3200" spc="-5" dirty="0">
                <a:latin typeface="Calibri"/>
                <a:cs typeface="Calibri"/>
              </a:rPr>
              <a:t>but </a:t>
            </a:r>
            <a:r>
              <a:rPr sz="3200" dirty="0">
                <a:latin typeface="Calibri"/>
                <a:cs typeface="Calibri"/>
              </a:rPr>
              <a:t>also </a:t>
            </a:r>
            <a:r>
              <a:rPr sz="3200" spc="-30" dirty="0">
                <a:latin typeface="Calibri"/>
                <a:cs typeface="Calibri"/>
              </a:rPr>
              <a:t>make  </a:t>
            </a:r>
            <a:r>
              <a:rPr sz="3200" spc="-25" dirty="0">
                <a:latin typeface="Calibri"/>
                <a:cs typeface="Calibri"/>
              </a:rPr>
              <a:t>market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4000500"/>
            <a:ext cx="342900" cy="419100"/>
          </a:xfrm>
          <a:custGeom>
            <a:avLst/>
            <a:gdLst/>
            <a:ahLst/>
            <a:cxnLst/>
            <a:rect l="l" t="t" r="r" b="b"/>
            <a:pathLst>
              <a:path w="342900" h="419100">
                <a:moveTo>
                  <a:pt x="0" y="419100"/>
                </a:moveTo>
                <a:lnTo>
                  <a:pt x="342900" y="419100"/>
                </a:lnTo>
                <a:lnTo>
                  <a:pt x="3429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92D05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" y="1002791"/>
            <a:ext cx="533400" cy="1511935"/>
          </a:xfrm>
          <a:custGeom>
            <a:avLst/>
            <a:gdLst/>
            <a:ahLst/>
            <a:cxnLst/>
            <a:rect l="l" t="t" r="r" b="b"/>
            <a:pathLst>
              <a:path w="533400" h="1511935">
                <a:moveTo>
                  <a:pt x="0" y="1511808"/>
                </a:moveTo>
                <a:lnTo>
                  <a:pt x="533400" y="1511808"/>
                </a:lnTo>
                <a:lnTo>
                  <a:pt x="533400" y="0"/>
                </a:lnTo>
                <a:lnTo>
                  <a:pt x="0" y="0"/>
                </a:lnTo>
                <a:lnTo>
                  <a:pt x="0" y="1511808"/>
                </a:lnTo>
                <a:close/>
              </a:path>
            </a:pathLst>
          </a:custGeom>
          <a:solidFill>
            <a:srgbClr val="00AFEF">
              <a:alpha val="6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76200"/>
            <a:ext cx="304800" cy="1447800"/>
          </a:xfrm>
          <a:custGeom>
            <a:avLst/>
            <a:gdLst/>
            <a:ahLst/>
            <a:cxnLst/>
            <a:rect l="l" t="t" r="r" b="b"/>
            <a:pathLst>
              <a:path w="304800" h="1447800">
                <a:moveTo>
                  <a:pt x="0" y="1447800"/>
                </a:moveTo>
                <a:lnTo>
                  <a:pt x="304800" y="1447800"/>
                </a:lnTo>
                <a:lnTo>
                  <a:pt x="3048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6096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609600"/>
                </a:moveTo>
                <a:lnTo>
                  <a:pt x="533400" y="609600"/>
                </a:lnTo>
                <a:lnTo>
                  <a:pt x="533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92D050">
              <a:alpha val="4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0574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00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900" y="2286000"/>
            <a:ext cx="342900" cy="800100"/>
          </a:xfrm>
          <a:custGeom>
            <a:avLst/>
            <a:gdLst/>
            <a:ahLst/>
            <a:cxnLst/>
            <a:rect l="l" t="t" r="r" b="b"/>
            <a:pathLst>
              <a:path w="342900" h="800100">
                <a:moveTo>
                  <a:pt x="0" y="800100"/>
                </a:moveTo>
                <a:lnTo>
                  <a:pt x="342900" y="800100"/>
                </a:lnTo>
                <a:lnTo>
                  <a:pt x="342900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92D050">
              <a:alpha val="7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400" y="3276600"/>
            <a:ext cx="363220" cy="1447800"/>
          </a:xfrm>
          <a:custGeom>
            <a:avLst/>
            <a:gdLst/>
            <a:ahLst/>
            <a:cxnLst/>
            <a:rect l="l" t="t" r="r" b="b"/>
            <a:pathLst>
              <a:path w="363220" h="1447800">
                <a:moveTo>
                  <a:pt x="0" y="1447800"/>
                </a:moveTo>
                <a:lnTo>
                  <a:pt x="362712" y="1447800"/>
                </a:lnTo>
                <a:lnTo>
                  <a:pt x="362712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" y="4267200"/>
            <a:ext cx="609600" cy="685800"/>
          </a:xfrm>
          <a:custGeom>
            <a:avLst/>
            <a:gdLst/>
            <a:ahLst/>
            <a:cxnLst/>
            <a:rect l="l" t="t" r="r" b="b"/>
            <a:pathLst>
              <a:path w="609600" h="685800">
                <a:moveTo>
                  <a:pt x="0" y="685800"/>
                </a:moveTo>
                <a:lnTo>
                  <a:pt x="609600" y="685800"/>
                </a:lnTo>
                <a:lnTo>
                  <a:pt x="609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4800600"/>
            <a:ext cx="419100" cy="1066800"/>
          </a:xfrm>
          <a:custGeom>
            <a:avLst/>
            <a:gdLst/>
            <a:ahLst/>
            <a:cxnLst/>
            <a:rect l="l" t="t" r="r" b="b"/>
            <a:pathLst>
              <a:path w="419100" h="1066800">
                <a:moveTo>
                  <a:pt x="0" y="1066800"/>
                </a:moveTo>
                <a:lnTo>
                  <a:pt x="419100" y="1066800"/>
                </a:lnTo>
                <a:lnTo>
                  <a:pt x="4191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00AFEF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0311" y="5410200"/>
            <a:ext cx="399415" cy="1219200"/>
          </a:xfrm>
          <a:custGeom>
            <a:avLst/>
            <a:gdLst/>
            <a:ahLst/>
            <a:cxnLst/>
            <a:rect l="l" t="t" r="r" b="b"/>
            <a:pathLst>
              <a:path w="399415" h="1219200">
                <a:moveTo>
                  <a:pt x="0" y="1219200"/>
                </a:moveTo>
                <a:lnTo>
                  <a:pt x="399288" y="1219200"/>
                </a:lnTo>
                <a:lnTo>
                  <a:pt x="399288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92D050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0311" y="2686811"/>
            <a:ext cx="551815" cy="970915"/>
          </a:xfrm>
          <a:custGeom>
            <a:avLst/>
            <a:gdLst/>
            <a:ahLst/>
            <a:cxnLst/>
            <a:rect l="l" t="t" r="r" b="b"/>
            <a:pathLst>
              <a:path w="551815" h="970914">
                <a:moveTo>
                  <a:pt x="0" y="970788"/>
                </a:moveTo>
                <a:lnTo>
                  <a:pt x="551688" y="970788"/>
                </a:lnTo>
                <a:lnTo>
                  <a:pt x="551688" y="0"/>
                </a:lnTo>
                <a:lnTo>
                  <a:pt x="0" y="0"/>
                </a:lnTo>
                <a:lnTo>
                  <a:pt x="0" y="970788"/>
                </a:lnTo>
                <a:close/>
              </a:path>
            </a:pathLst>
          </a:custGeom>
          <a:solidFill>
            <a:srgbClr val="00AFEF">
              <a:alpha val="160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6172199"/>
            <a:ext cx="515620" cy="685800"/>
          </a:xfrm>
          <a:custGeom>
            <a:avLst/>
            <a:gdLst/>
            <a:ahLst/>
            <a:cxnLst/>
            <a:rect l="l" t="t" r="r" b="b"/>
            <a:pathLst>
              <a:path w="515620" h="685800">
                <a:moveTo>
                  <a:pt x="0" y="685799"/>
                </a:moveTo>
                <a:lnTo>
                  <a:pt x="515112" y="685799"/>
                </a:lnTo>
                <a:lnTo>
                  <a:pt x="515112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FFFF00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290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674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290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674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5339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5339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5339" y="6096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0891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83208" y="76200"/>
            <a:ext cx="170815" cy="189230"/>
          </a:xfrm>
          <a:custGeom>
            <a:avLst/>
            <a:gdLst/>
            <a:ahLst/>
            <a:cxnLst/>
            <a:rect l="l" t="t" r="r" b="b"/>
            <a:pathLst>
              <a:path w="170815" h="189229">
                <a:moveTo>
                  <a:pt x="0" y="188975"/>
                </a:moveTo>
                <a:lnTo>
                  <a:pt x="170687" y="188975"/>
                </a:lnTo>
                <a:lnTo>
                  <a:pt x="170687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40891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75447" y="2426207"/>
            <a:ext cx="10668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75447" y="2426207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75447" y="3505200"/>
            <a:ext cx="106680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75447" y="35052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9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75447" y="4572000"/>
            <a:ext cx="1066800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75447" y="45720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0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9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75447" y="1371600"/>
            <a:ext cx="10668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75447" y="13716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775447" y="5638800"/>
            <a:ext cx="1069848" cy="7589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775447" y="5638800"/>
            <a:ext cx="1069975" cy="759460"/>
          </a:xfrm>
          <a:custGeom>
            <a:avLst/>
            <a:gdLst/>
            <a:ahLst/>
            <a:cxnLst/>
            <a:rect l="l" t="t" r="r" b="b"/>
            <a:pathLst>
              <a:path w="1069975" h="759460">
                <a:moveTo>
                  <a:pt x="0" y="126491"/>
                </a:moveTo>
                <a:lnTo>
                  <a:pt x="9941" y="77254"/>
                </a:lnTo>
                <a:lnTo>
                  <a:pt x="37052" y="37047"/>
                </a:lnTo>
                <a:lnTo>
                  <a:pt x="77259" y="9939"/>
                </a:lnTo>
                <a:lnTo>
                  <a:pt x="126492" y="0"/>
                </a:lnTo>
                <a:lnTo>
                  <a:pt x="943355" y="0"/>
                </a:lnTo>
                <a:lnTo>
                  <a:pt x="992588" y="9939"/>
                </a:lnTo>
                <a:lnTo>
                  <a:pt x="1032795" y="37047"/>
                </a:lnTo>
                <a:lnTo>
                  <a:pt x="1059906" y="77254"/>
                </a:lnTo>
                <a:lnTo>
                  <a:pt x="1069848" y="126491"/>
                </a:lnTo>
                <a:lnTo>
                  <a:pt x="1069848" y="632460"/>
                </a:lnTo>
                <a:lnTo>
                  <a:pt x="1059906" y="681697"/>
                </a:lnTo>
                <a:lnTo>
                  <a:pt x="1032795" y="721904"/>
                </a:lnTo>
                <a:lnTo>
                  <a:pt x="992588" y="749012"/>
                </a:lnTo>
                <a:lnTo>
                  <a:pt x="943355" y="758952"/>
                </a:lnTo>
                <a:lnTo>
                  <a:pt x="126492" y="758952"/>
                </a:lnTo>
                <a:lnTo>
                  <a:pt x="77259" y="749012"/>
                </a:lnTo>
                <a:lnTo>
                  <a:pt x="37052" y="721904"/>
                </a:lnTo>
                <a:lnTo>
                  <a:pt x="9941" y="681697"/>
                </a:lnTo>
                <a:lnTo>
                  <a:pt x="0" y="632460"/>
                </a:lnTo>
                <a:lnTo>
                  <a:pt x="0" y="1264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8492235" y="6465214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</a:t>
            </a:fld>
            <a:endParaRPr sz="1200">
              <a:latin typeface="Calibri"/>
              <a:cs typeface="Calibri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0F52213-EBC7-408B-8BE4-E536008CDB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125" y="40562"/>
            <a:ext cx="1161071" cy="12660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6414" y="320166"/>
            <a:ext cx="3942079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marR="5080" indent="-3175">
              <a:lnSpc>
                <a:spcPct val="100000"/>
              </a:lnSpc>
              <a:spcBef>
                <a:spcPts val="100"/>
              </a:spcBef>
            </a:pPr>
            <a:r>
              <a:rPr dirty="0"/>
              <a:t>MARKETING </a:t>
            </a:r>
            <a:r>
              <a:rPr spc="-5" dirty="0"/>
              <a:t>CHANNELS  </a:t>
            </a:r>
            <a:r>
              <a:rPr dirty="0"/>
              <a:t>AND </a:t>
            </a:r>
            <a:r>
              <a:rPr spc="-45" dirty="0"/>
              <a:t>VALUE</a:t>
            </a:r>
            <a:r>
              <a:rPr spc="-75" dirty="0"/>
              <a:t> </a:t>
            </a:r>
            <a:r>
              <a:rPr spc="-5" dirty="0"/>
              <a:t>NETWORKS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4000500"/>
            <a:ext cx="342900" cy="419100"/>
          </a:xfrm>
          <a:custGeom>
            <a:avLst/>
            <a:gdLst/>
            <a:ahLst/>
            <a:cxnLst/>
            <a:rect l="l" t="t" r="r" b="b"/>
            <a:pathLst>
              <a:path w="342900" h="419100">
                <a:moveTo>
                  <a:pt x="0" y="419100"/>
                </a:moveTo>
                <a:lnTo>
                  <a:pt x="342900" y="419100"/>
                </a:lnTo>
                <a:lnTo>
                  <a:pt x="3429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92D05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1002791"/>
            <a:ext cx="533400" cy="1511935"/>
          </a:xfrm>
          <a:custGeom>
            <a:avLst/>
            <a:gdLst/>
            <a:ahLst/>
            <a:cxnLst/>
            <a:rect l="l" t="t" r="r" b="b"/>
            <a:pathLst>
              <a:path w="533400" h="1511935">
                <a:moveTo>
                  <a:pt x="0" y="1511808"/>
                </a:moveTo>
                <a:lnTo>
                  <a:pt x="533400" y="1511808"/>
                </a:lnTo>
                <a:lnTo>
                  <a:pt x="533400" y="0"/>
                </a:lnTo>
                <a:lnTo>
                  <a:pt x="0" y="0"/>
                </a:lnTo>
                <a:lnTo>
                  <a:pt x="0" y="1511808"/>
                </a:lnTo>
                <a:close/>
              </a:path>
            </a:pathLst>
          </a:custGeom>
          <a:solidFill>
            <a:srgbClr val="00AFEF">
              <a:alpha val="6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6200"/>
            <a:ext cx="304800" cy="1447800"/>
          </a:xfrm>
          <a:custGeom>
            <a:avLst/>
            <a:gdLst/>
            <a:ahLst/>
            <a:cxnLst/>
            <a:rect l="l" t="t" r="r" b="b"/>
            <a:pathLst>
              <a:path w="304800" h="1447800">
                <a:moveTo>
                  <a:pt x="0" y="1447800"/>
                </a:moveTo>
                <a:lnTo>
                  <a:pt x="304800" y="1447800"/>
                </a:lnTo>
                <a:lnTo>
                  <a:pt x="3048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6096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609600"/>
                </a:moveTo>
                <a:lnTo>
                  <a:pt x="533400" y="609600"/>
                </a:lnTo>
                <a:lnTo>
                  <a:pt x="533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92D050">
              <a:alpha val="4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0574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00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900" y="2286000"/>
            <a:ext cx="342900" cy="800100"/>
          </a:xfrm>
          <a:custGeom>
            <a:avLst/>
            <a:gdLst/>
            <a:ahLst/>
            <a:cxnLst/>
            <a:rect l="l" t="t" r="r" b="b"/>
            <a:pathLst>
              <a:path w="342900" h="800100">
                <a:moveTo>
                  <a:pt x="0" y="800100"/>
                </a:moveTo>
                <a:lnTo>
                  <a:pt x="342900" y="800100"/>
                </a:lnTo>
                <a:lnTo>
                  <a:pt x="342900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92D050">
              <a:alpha val="7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3276600"/>
            <a:ext cx="363220" cy="1447800"/>
          </a:xfrm>
          <a:custGeom>
            <a:avLst/>
            <a:gdLst/>
            <a:ahLst/>
            <a:cxnLst/>
            <a:rect l="l" t="t" r="r" b="b"/>
            <a:pathLst>
              <a:path w="363220" h="1447800">
                <a:moveTo>
                  <a:pt x="0" y="1447800"/>
                </a:moveTo>
                <a:lnTo>
                  <a:pt x="362712" y="1447800"/>
                </a:lnTo>
                <a:lnTo>
                  <a:pt x="362712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4267200"/>
            <a:ext cx="609600" cy="685800"/>
          </a:xfrm>
          <a:custGeom>
            <a:avLst/>
            <a:gdLst/>
            <a:ahLst/>
            <a:cxnLst/>
            <a:rect l="l" t="t" r="r" b="b"/>
            <a:pathLst>
              <a:path w="609600" h="685800">
                <a:moveTo>
                  <a:pt x="0" y="685800"/>
                </a:moveTo>
                <a:lnTo>
                  <a:pt x="609600" y="685800"/>
                </a:lnTo>
                <a:lnTo>
                  <a:pt x="609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800600"/>
            <a:ext cx="419100" cy="1066800"/>
          </a:xfrm>
          <a:custGeom>
            <a:avLst/>
            <a:gdLst/>
            <a:ahLst/>
            <a:cxnLst/>
            <a:rect l="l" t="t" r="r" b="b"/>
            <a:pathLst>
              <a:path w="419100" h="1066800">
                <a:moveTo>
                  <a:pt x="0" y="1066800"/>
                </a:moveTo>
                <a:lnTo>
                  <a:pt x="419100" y="1066800"/>
                </a:lnTo>
                <a:lnTo>
                  <a:pt x="4191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00AFEF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0311" y="5410200"/>
            <a:ext cx="399415" cy="1219200"/>
          </a:xfrm>
          <a:custGeom>
            <a:avLst/>
            <a:gdLst/>
            <a:ahLst/>
            <a:cxnLst/>
            <a:rect l="l" t="t" r="r" b="b"/>
            <a:pathLst>
              <a:path w="399415" h="1219200">
                <a:moveTo>
                  <a:pt x="0" y="1219200"/>
                </a:moveTo>
                <a:lnTo>
                  <a:pt x="399288" y="1219200"/>
                </a:lnTo>
                <a:lnTo>
                  <a:pt x="399288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92D050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0311" y="2686811"/>
            <a:ext cx="551815" cy="970915"/>
          </a:xfrm>
          <a:custGeom>
            <a:avLst/>
            <a:gdLst/>
            <a:ahLst/>
            <a:cxnLst/>
            <a:rect l="l" t="t" r="r" b="b"/>
            <a:pathLst>
              <a:path w="551815" h="970914">
                <a:moveTo>
                  <a:pt x="0" y="970788"/>
                </a:moveTo>
                <a:lnTo>
                  <a:pt x="551688" y="970788"/>
                </a:lnTo>
                <a:lnTo>
                  <a:pt x="551688" y="0"/>
                </a:lnTo>
                <a:lnTo>
                  <a:pt x="0" y="0"/>
                </a:lnTo>
                <a:lnTo>
                  <a:pt x="0" y="970788"/>
                </a:lnTo>
                <a:close/>
              </a:path>
            </a:pathLst>
          </a:custGeom>
          <a:solidFill>
            <a:srgbClr val="00AFEF">
              <a:alpha val="160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172199"/>
            <a:ext cx="515620" cy="685800"/>
          </a:xfrm>
          <a:custGeom>
            <a:avLst/>
            <a:gdLst/>
            <a:ahLst/>
            <a:cxnLst/>
            <a:rect l="l" t="t" r="r" b="b"/>
            <a:pathLst>
              <a:path w="515620" h="685800">
                <a:moveTo>
                  <a:pt x="0" y="685799"/>
                </a:moveTo>
                <a:lnTo>
                  <a:pt x="515112" y="685799"/>
                </a:lnTo>
                <a:lnTo>
                  <a:pt x="515112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FFFF00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290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674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290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674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339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5339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5339" y="6096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40891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83208" y="76200"/>
            <a:ext cx="170815" cy="189230"/>
          </a:xfrm>
          <a:custGeom>
            <a:avLst/>
            <a:gdLst/>
            <a:ahLst/>
            <a:cxnLst/>
            <a:rect l="l" t="t" r="r" b="b"/>
            <a:pathLst>
              <a:path w="170815" h="189229">
                <a:moveTo>
                  <a:pt x="0" y="188975"/>
                </a:moveTo>
                <a:lnTo>
                  <a:pt x="170687" y="188975"/>
                </a:lnTo>
                <a:lnTo>
                  <a:pt x="170687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0891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75447" y="2426207"/>
            <a:ext cx="10668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75447" y="2426207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75447" y="3505200"/>
            <a:ext cx="106680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75447" y="35052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9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75447" y="4572000"/>
            <a:ext cx="1066800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75447" y="45720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0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9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75447" y="1371600"/>
            <a:ext cx="10668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75447" y="13716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75447" y="5638800"/>
            <a:ext cx="1069848" cy="7589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75447" y="5638800"/>
            <a:ext cx="1069975" cy="759460"/>
          </a:xfrm>
          <a:custGeom>
            <a:avLst/>
            <a:gdLst/>
            <a:ahLst/>
            <a:cxnLst/>
            <a:rect l="l" t="t" r="r" b="b"/>
            <a:pathLst>
              <a:path w="1069975" h="759460">
                <a:moveTo>
                  <a:pt x="0" y="126491"/>
                </a:moveTo>
                <a:lnTo>
                  <a:pt x="9941" y="77254"/>
                </a:lnTo>
                <a:lnTo>
                  <a:pt x="37052" y="37047"/>
                </a:lnTo>
                <a:lnTo>
                  <a:pt x="77259" y="9939"/>
                </a:lnTo>
                <a:lnTo>
                  <a:pt x="126492" y="0"/>
                </a:lnTo>
                <a:lnTo>
                  <a:pt x="943355" y="0"/>
                </a:lnTo>
                <a:lnTo>
                  <a:pt x="992588" y="9939"/>
                </a:lnTo>
                <a:lnTo>
                  <a:pt x="1032795" y="37047"/>
                </a:lnTo>
                <a:lnTo>
                  <a:pt x="1059906" y="77254"/>
                </a:lnTo>
                <a:lnTo>
                  <a:pt x="1069848" y="126491"/>
                </a:lnTo>
                <a:lnTo>
                  <a:pt x="1069848" y="632460"/>
                </a:lnTo>
                <a:lnTo>
                  <a:pt x="1059906" y="681697"/>
                </a:lnTo>
                <a:lnTo>
                  <a:pt x="1032795" y="721904"/>
                </a:lnTo>
                <a:lnTo>
                  <a:pt x="992588" y="749012"/>
                </a:lnTo>
                <a:lnTo>
                  <a:pt x="943355" y="758952"/>
                </a:lnTo>
                <a:lnTo>
                  <a:pt x="126492" y="758952"/>
                </a:lnTo>
                <a:lnTo>
                  <a:pt x="77259" y="749012"/>
                </a:lnTo>
                <a:lnTo>
                  <a:pt x="37052" y="721904"/>
                </a:lnTo>
                <a:lnTo>
                  <a:pt x="9941" y="681697"/>
                </a:lnTo>
                <a:lnTo>
                  <a:pt x="0" y="632460"/>
                </a:lnTo>
                <a:lnTo>
                  <a:pt x="0" y="1264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127760" y="2895600"/>
            <a:ext cx="1234440" cy="38100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305"/>
              </a:spcBef>
            </a:pPr>
            <a:r>
              <a:rPr sz="1800" spc="-10" dirty="0">
                <a:latin typeface="Calibri"/>
                <a:cs typeface="Calibri"/>
              </a:rPr>
              <a:t>Producer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264408" y="2895600"/>
            <a:ext cx="1676400" cy="38100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58750">
              <a:lnSpc>
                <a:spcPct val="100000"/>
              </a:lnSpc>
              <a:spcBef>
                <a:spcPts val="305"/>
              </a:spcBef>
            </a:pPr>
            <a:r>
              <a:rPr sz="1800" spc="-5" dirty="0">
                <a:latin typeface="Calibri"/>
                <a:cs typeface="Calibri"/>
              </a:rPr>
              <a:t>Intermediaries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775959" y="2895600"/>
            <a:ext cx="1234440" cy="38100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42240">
              <a:lnSpc>
                <a:spcPct val="100000"/>
              </a:lnSpc>
              <a:spcBef>
                <a:spcPts val="305"/>
              </a:spcBef>
            </a:pPr>
            <a:r>
              <a:rPr sz="1800" dirty="0">
                <a:latin typeface="Calibri"/>
                <a:cs typeface="Calibri"/>
              </a:rPr>
              <a:t>Consumer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940808" y="2999232"/>
            <a:ext cx="835025" cy="173990"/>
          </a:xfrm>
          <a:custGeom>
            <a:avLst/>
            <a:gdLst/>
            <a:ahLst/>
            <a:cxnLst/>
            <a:rect l="l" t="t" r="r" b="b"/>
            <a:pathLst>
              <a:path w="835025" h="173989">
                <a:moveTo>
                  <a:pt x="661288" y="0"/>
                </a:moveTo>
                <a:lnTo>
                  <a:pt x="661288" y="173735"/>
                </a:lnTo>
                <a:lnTo>
                  <a:pt x="777113" y="115823"/>
                </a:lnTo>
                <a:lnTo>
                  <a:pt x="690244" y="115823"/>
                </a:lnTo>
                <a:lnTo>
                  <a:pt x="690244" y="57912"/>
                </a:lnTo>
                <a:lnTo>
                  <a:pt x="777113" y="57912"/>
                </a:lnTo>
                <a:lnTo>
                  <a:pt x="661288" y="0"/>
                </a:lnTo>
                <a:close/>
              </a:path>
              <a:path w="835025" h="173989">
                <a:moveTo>
                  <a:pt x="661288" y="57912"/>
                </a:moveTo>
                <a:lnTo>
                  <a:pt x="0" y="57912"/>
                </a:lnTo>
                <a:lnTo>
                  <a:pt x="0" y="115823"/>
                </a:lnTo>
                <a:lnTo>
                  <a:pt x="661288" y="115823"/>
                </a:lnTo>
                <a:lnTo>
                  <a:pt x="661288" y="57912"/>
                </a:lnTo>
                <a:close/>
              </a:path>
              <a:path w="835025" h="173989">
                <a:moveTo>
                  <a:pt x="777113" y="57912"/>
                </a:moveTo>
                <a:lnTo>
                  <a:pt x="690244" y="57912"/>
                </a:lnTo>
                <a:lnTo>
                  <a:pt x="690244" y="115823"/>
                </a:lnTo>
                <a:lnTo>
                  <a:pt x="777113" y="115823"/>
                </a:lnTo>
                <a:lnTo>
                  <a:pt x="835025" y="86867"/>
                </a:lnTo>
                <a:lnTo>
                  <a:pt x="777113" y="57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62200" y="2999232"/>
            <a:ext cx="901700" cy="173990"/>
          </a:xfrm>
          <a:custGeom>
            <a:avLst/>
            <a:gdLst/>
            <a:ahLst/>
            <a:cxnLst/>
            <a:rect l="l" t="t" r="r" b="b"/>
            <a:pathLst>
              <a:path w="901700" h="173989">
                <a:moveTo>
                  <a:pt x="727963" y="0"/>
                </a:moveTo>
                <a:lnTo>
                  <a:pt x="727963" y="173735"/>
                </a:lnTo>
                <a:lnTo>
                  <a:pt x="843788" y="115823"/>
                </a:lnTo>
                <a:lnTo>
                  <a:pt x="756919" y="115823"/>
                </a:lnTo>
                <a:lnTo>
                  <a:pt x="756919" y="57912"/>
                </a:lnTo>
                <a:lnTo>
                  <a:pt x="843788" y="57912"/>
                </a:lnTo>
                <a:lnTo>
                  <a:pt x="727963" y="0"/>
                </a:lnTo>
                <a:close/>
              </a:path>
              <a:path w="901700" h="173989">
                <a:moveTo>
                  <a:pt x="727963" y="57912"/>
                </a:moveTo>
                <a:lnTo>
                  <a:pt x="0" y="57912"/>
                </a:lnTo>
                <a:lnTo>
                  <a:pt x="0" y="115823"/>
                </a:lnTo>
                <a:lnTo>
                  <a:pt x="727963" y="115823"/>
                </a:lnTo>
                <a:lnTo>
                  <a:pt x="727963" y="57912"/>
                </a:lnTo>
                <a:close/>
              </a:path>
              <a:path w="901700" h="173989">
                <a:moveTo>
                  <a:pt x="843788" y="57912"/>
                </a:moveTo>
                <a:lnTo>
                  <a:pt x="756919" y="57912"/>
                </a:lnTo>
                <a:lnTo>
                  <a:pt x="756919" y="115823"/>
                </a:lnTo>
                <a:lnTo>
                  <a:pt x="843788" y="115823"/>
                </a:lnTo>
                <a:lnTo>
                  <a:pt x="901700" y="86867"/>
                </a:lnTo>
                <a:lnTo>
                  <a:pt x="843788" y="57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473198" y="2850260"/>
            <a:ext cx="5664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indu</a:t>
            </a:r>
            <a:r>
              <a:rPr sz="1200" b="1" spc="-5" dirty="0">
                <a:latin typeface="Calibri"/>
                <a:cs typeface="Calibri"/>
              </a:rPr>
              <a:t>c</a:t>
            </a:r>
            <a:r>
              <a:rPr sz="1200" b="1" spc="5" dirty="0">
                <a:latin typeface="Calibri"/>
                <a:cs typeface="Calibri"/>
              </a:rPr>
              <a:t>i</a:t>
            </a:r>
            <a:r>
              <a:rPr sz="1200" b="1" dirty="0">
                <a:latin typeface="Calibri"/>
                <a:cs typeface="Calibri"/>
              </a:rPr>
              <a:t>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143000" y="4953000"/>
            <a:ext cx="1234440" cy="38100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95580">
              <a:lnSpc>
                <a:spcPct val="100000"/>
              </a:lnSpc>
              <a:spcBef>
                <a:spcPts val="310"/>
              </a:spcBef>
            </a:pPr>
            <a:r>
              <a:rPr sz="1800" spc="-10" dirty="0">
                <a:latin typeface="Calibri"/>
                <a:cs typeface="Calibri"/>
              </a:rPr>
              <a:t>Producer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279647" y="4953000"/>
            <a:ext cx="1676400" cy="38100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59385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Calibri"/>
                <a:cs typeface="Calibri"/>
              </a:rPr>
              <a:t>Intermediaries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791200" y="4953000"/>
            <a:ext cx="1234440" cy="38100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310"/>
              </a:spcBef>
            </a:pPr>
            <a:r>
              <a:rPr sz="1800" spc="-5" dirty="0">
                <a:latin typeface="Calibri"/>
                <a:cs typeface="Calibri"/>
              </a:rPr>
              <a:t>Consumer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956047" y="5056632"/>
            <a:ext cx="835025" cy="173990"/>
          </a:xfrm>
          <a:custGeom>
            <a:avLst/>
            <a:gdLst/>
            <a:ahLst/>
            <a:cxnLst/>
            <a:rect l="l" t="t" r="r" b="b"/>
            <a:pathLst>
              <a:path w="835025" h="173989">
                <a:moveTo>
                  <a:pt x="173736" y="0"/>
                </a:moveTo>
                <a:lnTo>
                  <a:pt x="0" y="86868"/>
                </a:lnTo>
                <a:lnTo>
                  <a:pt x="173736" y="173736"/>
                </a:lnTo>
                <a:lnTo>
                  <a:pt x="173736" y="115824"/>
                </a:lnTo>
                <a:lnTo>
                  <a:pt x="144779" y="115824"/>
                </a:lnTo>
                <a:lnTo>
                  <a:pt x="144779" y="57912"/>
                </a:lnTo>
                <a:lnTo>
                  <a:pt x="173736" y="57912"/>
                </a:lnTo>
                <a:lnTo>
                  <a:pt x="173736" y="0"/>
                </a:lnTo>
                <a:close/>
              </a:path>
              <a:path w="835025" h="173989">
                <a:moveTo>
                  <a:pt x="173736" y="57912"/>
                </a:moveTo>
                <a:lnTo>
                  <a:pt x="144779" y="57912"/>
                </a:lnTo>
                <a:lnTo>
                  <a:pt x="144779" y="115824"/>
                </a:lnTo>
                <a:lnTo>
                  <a:pt x="173736" y="115824"/>
                </a:lnTo>
                <a:lnTo>
                  <a:pt x="173736" y="57912"/>
                </a:lnTo>
                <a:close/>
              </a:path>
              <a:path w="835025" h="173989">
                <a:moveTo>
                  <a:pt x="835025" y="57912"/>
                </a:moveTo>
                <a:lnTo>
                  <a:pt x="173736" y="57912"/>
                </a:lnTo>
                <a:lnTo>
                  <a:pt x="173736" y="115824"/>
                </a:lnTo>
                <a:lnTo>
                  <a:pt x="835025" y="115824"/>
                </a:lnTo>
                <a:lnTo>
                  <a:pt x="835025" y="57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377439" y="5056632"/>
            <a:ext cx="901700" cy="173990"/>
          </a:xfrm>
          <a:custGeom>
            <a:avLst/>
            <a:gdLst/>
            <a:ahLst/>
            <a:cxnLst/>
            <a:rect l="l" t="t" r="r" b="b"/>
            <a:pathLst>
              <a:path w="901700" h="173989">
                <a:moveTo>
                  <a:pt x="173736" y="0"/>
                </a:moveTo>
                <a:lnTo>
                  <a:pt x="0" y="86868"/>
                </a:lnTo>
                <a:lnTo>
                  <a:pt x="173736" y="173736"/>
                </a:lnTo>
                <a:lnTo>
                  <a:pt x="173736" y="115824"/>
                </a:lnTo>
                <a:lnTo>
                  <a:pt x="144780" y="115824"/>
                </a:lnTo>
                <a:lnTo>
                  <a:pt x="144780" y="57912"/>
                </a:lnTo>
                <a:lnTo>
                  <a:pt x="173736" y="57912"/>
                </a:lnTo>
                <a:lnTo>
                  <a:pt x="173736" y="0"/>
                </a:lnTo>
                <a:close/>
              </a:path>
              <a:path w="901700" h="173989">
                <a:moveTo>
                  <a:pt x="173736" y="57912"/>
                </a:moveTo>
                <a:lnTo>
                  <a:pt x="144780" y="57912"/>
                </a:lnTo>
                <a:lnTo>
                  <a:pt x="144780" y="115824"/>
                </a:lnTo>
                <a:lnTo>
                  <a:pt x="173736" y="115824"/>
                </a:lnTo>
                <a:lnTo>
                  <a:pt x="173736" y="57912"/>
                </a:lnTo>
                <a:close/>
              </a:path>
              <a:path w="901700" h="173989">
                <a:moveTo>
                  <a:pt x="901700" y="57912"/>
                </a:moveTo>
                <a:lnTo>
                  <a:pt x="173736" y="57912"/>
                </a:lnTo>
                <a:lnTo>
                  <a:pt x="173736" y="115824"/>
                </a:lnTo>
                <a:lnTo>
                  <a:pt x="901700" y="115824"/>
                </a:lnTo>
                <a:lnTo>
                  <a:pt x="901700" y="57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2663698" y="4908042"/>
            <a:ext cx="567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ordering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492235" y="6465214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6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80643" y="1604213"/>
            <a:ext cx="5299075" cy="1106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0" dirty="0">
                <a:latin typeface="Calibri"/>
                <a:cs typeface="Calibri"/>
              </a:rPr>
              <a:t>Marketing </a:t>
            </a:r>
            <a:r>
              <a:rPr sz="3600" b="1" spc="-10" dirty="0">
                <a:latin typeface="Calibri"/>
                <a:cs typeface="Calibri"/>
              </a:rPr>
              <a:t>Channel</a:t>
            </a:r>
            <a:r>
              <a:rPr sz="3600" b="1" spc="20" dirty="0">
                <a:latin typeface="Calibri"/>
                <a:cs typeface="Calibri"/>
              </a:rPr>
              <a:t> </a:t>
            </a:r>
            <a:r>
              <a:rPr sz="3600" b="1" spc="-25" dirty="0">
                <a:latin typeface="Calibri"/>
                <a:cs typeface="Calibri"/>
              </a:rPr>
              <a:t>Strategy</a:t>
            </a:r>
            <a:endParaRPr sz="3600">
              <a:latin typeface="Calibri"/>
              <a:cs typeface="Calibri"/>
            </a:endParaRPr>
          </a:p>
          <a:p>
            <a:pPr marL="196215">
              <a:lnSpc>
                <a:spcPct val="100000"/>
              </a:lnSpc>
              <a:spcBef>
                <a:spcPts val="1785"/>
              </a:spcBef>
            </a:pPr>
            <a:r>
              <a:rPr sz="2000" b="1" dirty="0">
                <a:latin typeface="Calibri"/>
                <a:cs typeface="Calibri"/>
              </a:rPr>
              <a:t>Push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Strategy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45844" y="3397757"/>
            <a:ext cx="5787390" cy="1446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When intermediaries can be persuaded to </a:t>
            </a:r>
            <a:r>
              <a:rPr sz="1400" spc="-10" dirty="0">
                <a:latin typeface="Calibri"/>
                <a:cs typeface="Calibri"/>
              </a:rPr>
              <a:t>stock </a:t>
            </a:r>
            <a:r>
              <a:rPr sz="1400" spc="-5" dirty="0">
                <a:latin typeface="Calibri"/>
                <a:cs typeface="Calibri"/>
              </a:rPr>
              <a:t>the </a:t>
            </a:r>
            <a:r>
              <a:rPr sz="1400" spc="-10" dirty="0">
                <a:latin typeface="Calibri"/>
                <a:cs typeface="Calibri"/>
              </a:rPr>
              <a:t>product, </a:t>
            </a:r>
            <a:r>
              <a:rPr sz="1400" dirty="0">
                <a:latin typeface="Calibri"/>
                <a:cs typeface="Calibri"/>
              </a:rPr>
              <a:t>in </a:t>
            </a:r>
            <a:r>
              <a:rPr sz="1400" spc="-10" dirty="0">
                <a:latin typeface="Calibri"/>
                <a:cs typeface="Calibri"/>
              </a:rPr>
              <a:t>preference </a:t>
            </a:r>
            <a:r>
              <a:rPr sz="1400" spc="-15" dirty="0">
                <a:latin typeface="Calibri"/>
                <a:cs typeface="Calibri"/>
              </a:rPr>
              <a:t>to  </a:t>
            </a:r>
            <a:r>
              <a:rPr sz="1400" spc="-5" dirty="0">
                <a:latin typeface="Calibri"/>
                <a:cs typeface="Calibri"/>
              </a:rPr>
              <a:t>those </a:t>
            </a:r>
            <a:r>
              <a:rPr sz="1400" dirty="0">
                <a:latin typeface="Calibri"/>
                <a:cs typeface="Calibri"/>
              </a:rPr>
              <a:t>of </a:t>
            </a:r>
            <a:r>
              <a:rPr sz="1400" spc="-10" dirty="0">
                <a:latin typeface="Calibri"/>
                <a:cs typeface="Calibri"/>
              </a:rPr>
              <a:t>competitors, </a:t>
            </a:r>
            <a:r>
              <a:rPr sz="1400" dirty="0">
                <a:latin typeface="Calibri"/>
                <a:cs typeface="Calibri"/>
              </a:rPr>
              <a:t>then when </a:t>
            </a:r>
            <a:r>
              <a:rPr sz="1400" spc="-10" dirty="0">
                <a:latin typeface="Calibri"/>
                <a:cs typeface="Calibri"/>
              </a:rPr>
              <a:t>customers </a:t>
            </a:r>
            <a:r>
              <a:rPr sz="1400" dirty="0">
                <a:latin typeface="Calibri"/>
                <a:cs typeface="Calibri"/>
              </a:rPr>
              <a:t>visit a </a:t>
            </a:r>
            <a:r>
              <a:rPr sz="1400" spc="-5" dirty="0">
                <a:latin typeface="Calibri"/>
                <a:cs typeface="Calibri"/>
              </a:rPr>
              <a:t>sales outlet </a:t>
            </a:r>
            <a:r>
              <a:rPr sz="1400" dirty="0">
                <a:latin typeface="Calibri"/>
                <a:cs typeface="Calibri"/>
              </a:rPr>
              <a:t>and ask </a:t>
            </a:r>
            <a:r>
              <a:rPr sz="1400" spc="-10" dirty="0">
                <a:latin typeface="Calibri"/>
                <a:cs typeface="Calibri"/>
              </a:rPr>
              <a:t>for </a:t>
            </a:r>
            <a:r>
              <a:rPr sz="1400" dirty="0">
                <a:latin typeface="Calibri"/>
                <a:cs typeface="Calibri"/>
              </a:rPr>
              <a:t>a  </a:t>
            </a:r>
            <a:r>
              <a:rPr sz="1400" spc="-10" dirty="0">
                <a:latin typeface="Calibri"/>
                <a:cs typeface="Calibri"/>
              </a:rPr>
              <a:t>product by </a:t>
            </a:r>
            <a:r>
              <a:rPr sz="1400" dirty="0">
                <a:latin typeface="Calibri"/>
                <a:cs typeface="Calibri"/>
              </a:rPr>
              <a:t>its </a:t>
            </a:r>
            <a:r>
              <a:rPr sz="1400" spc="-5" dirty="0">
                <a:latin typeface="Calibri"/>
                <a:cs typeface="Calibri"/>
              </a:rPr>
              <a:t>generic name </a:t>
            </a:r>
            <a:r>
              <a:rPr sz="1400" dirty="0">
                <a:latin typeface="Calibri"/>
                <a:cs typeface="Calibri"/>
              </a:rPr>
              <a:t>it is </a:t>
            </a:r>
            <a:r>
              <a:rPr sz="1400" spc="-5" dirty="0">
                <a:latin typeface="Calibri"/>
                <a:cs typeface="Calibri"/>
              </a:rPr>
              <a:t>the </a:t>
            </a:r>
            <a:r>
              <a:rPr sz="1400" spc="-10" dirty="0">
                <a:latin typeface="Calibri"/>
                <a:cs typeface="Calibri"/>
              </a:rPr>
              <a:t>product </a:t>
            </a:r>
            <a:r>
              <a:rPr sz="1400" dirty="0">
                <a:latin typeface="Calibri"/>
                <a:cs typeface="Calibri"/>
              </a:rPr>
              <a:t>of </a:t>
            </a:r>
            <a:r>
              <a:rPr sz="1400" spc="-5" dirty="0">
                <a:latin typeface="Calibri"/>
                <a:cs typeface="Calibri"/>
              </a:rPr>
              <a:t>the </a:t>
            </a:r>
            <a:r>
              <a:rPr sz="1400" spc="-10" dirty="0">
                <a:latin typeface="Calibri"/>
                <a:cs typeface="Calibri"/>
              </a:rPr>
              <a:t>company </a:t>
            </a:r>
            <a:r>
              <a:rPr sz="1400" spc="-5" dirty="0">
                <a:latin typeface="Calibri"/>
                <a:cs typeface="Calibri"/>
              </a:rPr>
              <a:t>which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supplied.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50">
              <a:latin typeface="Times New Roman"/>
              <a:cs typeface="Times New Roman"/>
            </a:endParaRPr>
          </a:p>
          <a:p>
            <a:pPr marL="37465" algn="just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Pull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Strategy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66291" y="5455107"/>
            <a:ext cx="578421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Creating </a:t>
            </a:r>
            <a:r>
              <a:rPr sz="1400" dirty="0">
                <a:latin typeface="Calibri"/>
                <a:cs typeface="Calibri"/>
              </a:rPr>
              <a:t>such a </a:t>
            </a:r>
            <a:r>
              <a:rPr sz="1400" spc="-10" dirty="0">
                <a:latin typeface="Calibri"/>
                <a:cs typeface="Calibri"/>
              </a:rPr>
              <a:t>strong </a:t>
            </a:r>
            <a:r>
              <a:rPr sz="1400" spc="-15" dirty="0">
                <a:latin typeface="Calibri"/>
                <a:cs typeface="Calibri"/>
              </a:rPr>
              <a:t>preference </a:t>
            </a:r>
            <a:r>
              <a:rPr sz="1400" spc="-10" dirty="0">
                <a:latin typeface="Calibri"/>
                <a:cs typeface="Calibri"/>
              </a:rPr>
              <a:t>for </a:t>
            </a:r>
            <a:r>
              <a:rPr sz="1400" dirty="0">
                <a:latin typeface="Calibri"/>
                <a:cs typeface="Calibri"/>
              </a:rPr>
              <a:t>the </a:t>
            </a:r>
            <a:r>
              <a:rPr sz="1400" spc="-10" dirty="0">
                <a:latin typeface="Calibri"/>
                <a:cs typeface="Calibri"/>
              </a:rPr>
              <a:t>product </a:t>
            </a:r>
            <a:r>
              <a:rPr sz="1400" spc="-5" dirty="0">
                <a:latin typeface="Calibri"/>
                <a:cs typeface="Calibri"/>
              </a:rPr>
              <a:t>among </a:t>
            </a:r>
            <a:r>
              <a:rPr sz="1400" spc="5" dirty="0">
                <a:latin typeface="Calibri"/>
                <a:cs typeface="Calibri"/>
              </a:rPr>
              <a:t>end </a:t>
            </a:r>
            <a:r>
              <a:rPr sz="1400" spc="-5" dirty="0">
                <a:latin typeface="Calibri"/>
                <a:cs typeface="Calibri"/>
              </a:rPr>
              <a:t>users</a:t>
            </a:r>
            <a:r>
              <a:rPr sz="1400" spc="2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that </a:t>
            </a:r>
            <a:r>
              <a:rPr sz="1400" dirty="0">
                <a:latin typeface="Calibri"/>
                <a:cs typeface="Calibri"/>
              </a:rPr>
              <a:t>the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resulting demand pulls the </a:t>
            </a:r>
            <a:r>
              <a:rPr sz="1400" spc="-10" dirty="0">
                <a:latin typeface="Calibri"/>
                <a:cs typeface="Calibri"/>
              </a:rPr>
              <a:t>product through </a:t>
            </a:r>
            <a:r>
              <a:rPr sz="1400" spc="-5" dirty="0">
                <a:latin typeface="Calibri"/>
                <a:cs typeface="Calibri"/>
              </a:rPr>
              <a:t>the channel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1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distribution.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34091FCB-D0F3-44B2-9243-C53AA2AD4C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125" y="40562"/>
            <a:ext cx="1161071" cy="12660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9194" y="320166"/>
            <a:ext cx="517144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HYBRID</a:t>
            </a:r>
            <a:r>
              <a:rPr spc="5" dirty="0"/>
              <a:t> </a:t>
            </a:r>
            <a:r>
              <a:rPr spc="-10" dirty="0"/>
              <a:t>CHANNEL</a:t>
            </a:r>
          </a:p>
          <a:p>
            <a:pPr algn="ctr">
              <a:lnSpc>
                <a:spcPct val="100000"/>
              </a:lnSpc>
            </a:pPr>
            <a:r>
              <a:rPr dirty="0"/>
              <a:t>&amp; </a:t>
            </a:r>
            <a:r>
              <a:rPr spc="-25" dirty="0"/>
              <a:t>MULTICHANNEL</a:t>
            </a:r>
            <a:r>
              <a:rPr spc="-35" dirty="0"/>
              <a:t> </a:t>
            </a:r>
            <a:r>
              <a:rPr dirty="0"/>
              <a:t>MARKETING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4000500"/>
            <a:ext cx="342900" cy="419100"/>
          </a:xfrm>
          <a:custGeom>
            <a:avLst/>
            <a:gdLst/>
            <a:ahLst/>
            <a:cxnLst/>
            <a:rect l="l" t="t" r="r" b="b"/>
            <a:pathLst>
              <a:path w="342900" h="419100">
                <a:moveTo>
                  <a:pt x="0" y="419100"/>
                </a:moveTo>
                <a:lnTo>
                  <a:pt x="342900" y="419100"/>
                </a:lnTo>
                <a:lnTo>
                  <a:pt x="3429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92D05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1002791"/>
            <a:ext cx="533400" cy="1511935"/>
          </a:xfrm>
          <a:custGeom>
            <a:avLst/>
            <a:gdLst/>
            <a:ahLst/>
            <a:cxnLst/>
            <a:rect l="l" t="t" r="r" b="b"/>
            <a:pathLst>
              <a:path w="533400" h="1511935">
                <a:moveTo>
                  <a:pt x="0" y="1511808"/>
                </a:moveTo>
                <a:lnTo>
                  <a:pt x="533400" y="1511808"/>
                </a:lnTo>
                <a:lnTo>
                  <a:pt x="533400" y="0"/>
                </a:lnTo>
                <a:lnTo>
                  <a:pt x="0" y="0"/>
                </a:lnTo>
                <a:lnTo>
                  <a:pt x="0" y="1511808"/>
                </a:lnTo>
                <a:close/>
              </a:path>
            </a:pathLst>
          </a:custGeom>
          <a:solidFill>
            <a:srgbClr val="00AFEF">
              <a:alpha val="6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6200"/>
            <a:ext cx="304800" cy="1447800"/>
          </a:xfrm>
          <a:custGeom>
            <a:avLst/>
            <a:gdLst/>
            <a:ahLst/>
            <a:cxnLst/>
            <a:rect l="l" t="t" r="r" b="b"/>
            <a:pathLst>
              <a:path w="304800" h="1447800">
                <a:moveTo>
                  <a:pt x="0" y="1447800"/>
                </a:moveTo>
                <a:lnTo>
                  <a:pt x="304800" y="1447800"/>
                </a:lnTo>
                <a:lnTo>
                  <a:pt x="3048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6096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609600"/>
                </a:moveTo>
                <a:lnTo>
                  <a:pt x="533400" y="609600"/>
                </a:lnTo>
                <a:lnTo>
                  <a:pt x="533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92D050">
              <a:alpha val="4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0574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00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900" y="2286000"/>
            <a:ext cx="342900" cy="800100"/>
          </a:xfrm>
          <a:custGeom>
            <a:avLst/>
            <a:gdLst/>
            <a:ahLst/>
            <a:cxnLst/>
            <a:rect l="l" t="t" r="r" b="b"/>
            <a:pathLst>
              <a:path w="342900" h="800100">
                <a:moveTo>
                  <a:pt x="0" y="800100"/>
                </a:moveTo>
                <a:lnTo>
                  <a:pt x="342900" y="800100"/>
                </a:lnTo>
                <a:lnTo>
                  <a:pt x="342900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92D050">
              <a:alpha val="7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3276600"/>
            <a:ext cx="363220" cy="1447800"/>
          </a:xfrm>
          <a:custGeom>
            <a:avLst/>
            <a:gdLst/>
            <a:ahLst/>
            <a:cxnLst/>
            <a:rect l="l" t="t" r="r" b="b"/>
            <a:pathLst>
              <a:path w="363220" h="1447800">
                <a:moveTo>
                  <a:pt x="0" y="1447800"/>
                </a:moveTo>
                <a:lnTo>
                  <a:pt x="362712" y="1447800"/>
                </a:lnTo>
                <a:lnTo>
                  <a:pt x="362712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4267200"/>
            <a:ext cx="609600" cy="685800"/>
          </a:xfrm>
          <a:custGeom>
            <a:avLst/>
            <a:gdLst/>
            <a:ahLst/>
            <a:cxnLst/>
            <a:rect l="l" t="t" r="r" b="b"/>
            <a:pathLst>
              <a:path w="609600" h="685800">
                <a:moveTo>
                  <a:pt x="0" y="685800"/>
                </a:moveTo>
                <a:lnTo>
                  <a:pt x="609600" y="685800"/>
                </a:lnTo>
                <a:lnTo>
                  <a:pt x="609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800600"/>
            <a:ext cx="419100" cy="1066800"/>
          </a:xfrm>
          <a:custGeom>
            <a:avLst/>
            <a:gdLst/>
            <a:ahLst/>
            <a:cxnLst/>
            <a:rect l="l" t="t" r="r" b="b"/>
            <a:pathLst>
              <a:path w="419100" h="1066800">
                <a:moveTo>
                  <a:pt x="0" y="1066800"/>
                </a:moveTo>
                <a:lnTo>
                  <a:pt x="419100" y="1066800"/>
                </a:lnTo>
                <a:lnTo>
                  <a:pt x="4191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00AFEF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0311" y="5410200"/>
            <a:ext cx="399415" cy="1219200"/>
          </a:xfrm>
          <a:custGeom>
            <a:avLst/>
            <a:gdLst/>
            <a:ahLst/>
            <a:cxnLst/>
            <a:rect l="l" t="t" r="r" b="b"/>
            <a:pathLst>
              <a:path w="399415" h="1219200">
                <a:moveTo>
                  <a:pt x="0" y="1219200"/>
                </a:moveTo>
                <a:lnTo>
                  <a:pt x="399288" y="1219200"/>
                </a:lnTo>
                <a:lnTo>
                  <a:pt x="399288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92D050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0311" y="2686811"/>
            <a:ext cx="551815" cy="970915"/>
          </a:xfrm>
          <a:custGeom>
            <a:avLst/>
            <a:gdLst/>
            <a:ahLst/>
            <a:cxnLst/>
            <a:rect l="l" t="t" r="r" b="b"/>
            <a:pathLst>
              <a:path w="551815" h="970914">
                <a:moveTo>
                  <a:pt x="0" y="970788"/>
                </a:moveTo>
                <a:lnTo>
                  <a:pt x="551688" y="970788"/>
                </a:lnTo>
                <a:lnTo>
                  <a:pt x="551688" y="0"/>
                </a:lnTo>
                <a:lnTo>
                  <a:pt x="0" y="0"/>
                </a:lnTo>
                <a:lnTo>
                  <a:pt x="0" y="970788"/>
                </a:lnTo>
                <a:close/>
              </a:path>
            </a:pathLst>
          </a:custGeom>
          <a:solidFill>
            <a:srgbClr val="00AFEF">
              <a:alpha val="160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172199"/>
            <a:ext cx="515620" cy="685800"/>
          </a:xfrm>
          <a:custGeom>
            <a:avLst/>
            <a:gdLst/>
            <a:ahLst/>
            <a:cxnLst/>
            <a:rect l="l" t="t" r="r" b="b"/>
            <a:pathLst>
              <a:path w="515620" h="685800">
                <a:moveTo>
                  <a:pt x="0" y="685799"/>
                </a:moveTo>
                <a:lnTo>
                  <a:pt x="515112" y="685799"/>
                </a:lnTo>
                <a:lnTo>
                  <a:pt x="515112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FFFF00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290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674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290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674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339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5339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5339" y="6096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40891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83208" y="76200"/>
            <a:ext cx="170815" cy="189230"/>
          </a:xfrm>
          <a:custGeom>
            <a:avLst/>
            <a:gdLst/>
            <a:ahLst/>
            <a:cxnLst/>
            <a:rect l="l" t="t" r="r" b="b"/>
            <a:pathLst>
              <a:path w="170815" h="189229">
                <a:moveTo>
                  <a:pt x="0" y="188975"/>
                </a:moveTo>
                <a:lnTo>
                  <a:pt x="170687" y="188975"/>
                </a:lnTo>
                <a:lnTo>
                  <a:pt x="170687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0891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75447" y="2426207"/>
            <a:ext cx="10668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75447" y="2426207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75447" y="3505200"/>
            <a:ext cx="106680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75447" y="35052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9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75447" y="4572000"/>
            <a:ext cx="1066800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75447" y="45720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0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9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75447" y="1371600"/>
            <a:ext cx="10668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75447" y="13716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75447" y="5638800"/>
            <a:ext cx="1069848" cy="7589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75447" y="5638800"/>
            <a:ext cx="1069975" cy="759460"/>
          </a:xfrm>
          <a:custGeom>
            <a:avLst/>
            <a:gdLst/>
            <a:ahLst/>
            <a:cxnLst/>
            <a:rect l="l" t="t" r="r" b="b"/>
            <a:pathLst>
              <a:path w="1069975" h="759460">
                <a:moveTo>
                  <a:pt x="0" y="126491"/>
                </a:moveTo>
                <a:lnTo>
                  <a:pt x="9941" y="77254"/>
                </a:lnTo>
                <a:lnTo>
                  <a:pt x="37052" y="37047"/>
                </a:lnTo>
                <a:lnTo>
                  <a:pt x="77259" y="9939"/>
                </a:lnTo>
                <a:lnTo>
                  <a:pt x="126492" y="0"/>
                </a:lnTo>
                <a:lnTo>
                  <a:pt x="943355" y="0"/>
                </a:lnTo>
                <a:lnTo>
                  <a:pt x="992588" y="9939"/>
                </a:lnTo>
                <a:lnTo>
                  <a:pt x="1032795" y="37047"/>
                </a:lnTo>
                <a:lnTo>
                  <a:pt x="1059906" y="77254"/>
                </a:lnTo>
                <a:lnTo>
                  <a:pt x="1069848" y="126491"/>
                </a:lnTo>
                <a:lnTo>
                  <a:pt x="1069848" y="632460"/>
                </a:lnTo>
                <a:lnTo>
                  <a:pt x="1059906" y="681697"/>
                </a:lnTo>
                <a:lnTo>
                  <a:pt x="1032795" y="721904"/>
                </a:lnTo>
                <a:lnTo>
                  <a:pt x="992588" y="749012"/>
                </a:lnTo>
                <a:lnTo>
                  <a:pt x="943355" y="758952"/>
                </a:lnTo>
                <a:lnTo>
                  <a:pt x="126492" y="758952"/>
                </a:lnTo>
                <a:lnTo>
                  <a:pt x="77259" y="749012"/>
                </a:lnTo>
                <a:lnTo>
                  <a:pt x="37052" y="721904"/>
                </a:lnTo>
                <a:lnTo>
                  <a:pt x="9941" y="681697"/>
                </a:lnTo>
                <a:lnTo>
                  <a:pt x="0" y="632460"/>
                </a:lnTo>
                <a:lnTo>
                  <a:pt x="0" y="1264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80643" y="1607261"/>
            <a:ext cx="40970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alibri"/>
                <a:cs typeface="Calibri"/>
              </a:rPr>
              <a:t>Multichannel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Marketing</a:t>
            </a:r>
            <a:endParaRPr sz="3200">
              <a:latin typeface="Calibri"/>
              <a:cs typeface="Calibri"/>
            </a:endParaRPr>
          </a:p>
        </p:txBody>
      </p:sp>
      <p:graphicFrame>
        <p:nvGraphicFramePr>
          <p:cNvPr id="37" name="object 37"/>
          <p:cNvGraphicFramePr>
            <a:graphicFrameLocks noGrp="1"/>
          </p:cNvGraphicFramePr>
          <p:nvPr/>
        </p:nvGraphicFramePr>
        <p:xfrm>
          <a:off x="1876044" y="2285492"/>
          <a:ext cx="5692139" cy="12086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5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3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13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0905">
                <a:tc>
                  <a:txBody>
                    <a:bodyPr/>
                    <a:lstStyle/>
                    <a:p>
                      <a:pPr marL="31750">
                        <a:lnSpc>
                          <a:spcPts val="2655"/>
                        </a:lnSpc>
                      </a:pPr>
                      <a:r>
                        <a:rPr sz="2400" spc="-15" dirty="0">
                          <a:latin typeface="Calibri"/>
                          <a:cs typeface="Calibri"/>
                        </a:rPr>
                        <a:t>“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marketing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ts val="2655"/>
                        </a:lnSpc>
                      </a:pPr>
                      <a:r>
                        <a:rPr sz="2800" spc="-10" dirty="0">
                          <a:latin typeface="Calibri"/>
                          <a:cs typeface="Calibri"/>
                        </a:rPr>
                        <a:t>using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ts val="2655"/>
                        </a:lnSpc>
                      </a:pPr>
                      <a:r>
                        <a:rPr sz="2800" spc="-15" dirty="0">
                          <a:latin typeface="Calibri"/>
                          <a:cs typeface="Calibri"/>
                        </a:rPr>
                        <a:t>many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2655"/>
                        </a:lnSpc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800" spc="-1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800" spc="-3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800" spc="-7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8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800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t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605">
                <a:tc>
                  <a:txBody>
                    <a:bodyPr/>
                    <a:lstStyle/>
                    <a:p>
                      <a:pPr marL="31750">
                        <a:lnSpc>
                          <a:spcPts val="2940"/>
                        </a:lnSpc>
                      </a:pPr>
                      <a:r>
                        <a:rPr sz="2800" spc="-15" dirty="0">
                          <a:latin typeface="Calibri"/>
                          <a:cs typeface="Calibri"/>
                        </a:rPr>
                        <a:t>marketing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ts val="2940"/>
                        </a:lnSpc>
                      </a:pPr>
                      <a:r>
                        <a:rPr sz="2800" spc="-5" dirty="0">
                          <a:latin typeface="Calibri"/>
                          <a:cs typeface="Calibri"/>
                        </a:rPr>
                        <a:t>channels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7985">
                        <a:lnSpc>
                          <a:spcPts val="2940"/>
                        </a:lnSpc>
                      </a:pPr>
                      <a:r>
                        <a:rPr sz="2800" spc="-30" dirty="0">
                          <a:latin typeface="Calibri"/>
                          <a:cs typeface="Calibri"/>
                        </a:rPr>
                        <a:t>to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940"/>
                        </a:lnSpc>
                        <a:tabLst>
                          <a:tab pos="1207135" algn="l"/>
                        </a:tabLst>
                      </a:pPr>
                      <a:r>
                        <a:rPr sz="28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ea</a:t>
                      </a:r>
                      <a:r>
                        <a:rPr sz="28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800" dirty="0">
                          <a:latin typeface="Calibri"/>
                          <a:cs typeface="Calibri"/>
                        </a:rPr>
                        <a:t>h	a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096">
                <a:tc>
                  <a:txBody>
                    <a:bodyPr/>
                    <a:lstStyle/>
                    <a:p>
                      <a:pPr marL="31750">
                        <a:lnSpc>
                          <a:spcPts val="2940"/>
                        </a:lnSpc>
                      </a:pPr>
                      <a:r>
                        <a:rPr sz="2800" dirty="0">
                          <a:latin typeface="Calibri"/>
                          <a:cs typeface="Calibri"/>
                        </a:rPr>
                        <a:t>customer”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" name="object 38"/>
          <p:cNvSpPr txBox="1"/>
          <p:nvPr/>
        </p:nvSpPr>
        <p:spPr>
          <a:xfrm>
            <a:off x="980643" y="3517772"/>
            <a:ext cx="656780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spc="-20" dirty="0">
                <a:latin typeface="Calibri"/>
                <a:cs typeface="Calibri"/>
              </a:rPr>
              <a:t>Rangaswamy, </a:t>
            </a:r>
            <a:r>
              <a:rPr sz="1400" b="1" dirty="0">
                <a:latin typeface="Calibri"/>
                <a:cs typeface="Calibri"/>
              </a:rPr>
              <a:t>Arvind; </a:t>
            </a:r>
            <a:r>
              <a:rPr sz="1400" b="1" spc="-5" dirty="0">
                <a:latin typeface="Calibri"/>
                <a:cs typeface="Calibri"/>
              </a:rPr>
              <a:t>Gerrit </a:t>
            </a:r>
            <a:r>
              <a:rPr sz="1400" b="1" dirty="0">
                <a:latin typeface="Calibri"/>
                <a:cs typeface="Calibri"/>
              </a:rPr>
              <a:t>H. </a:t>
            </a:r>
            <a:r>
              <a:rPr sz="1400" b="1" spc="-35" dirty="0">
                <a:latin typeface="Calibri"/>
                <a:cs typeface="Calibri"/>
              </a:rPr>
              <a:t>Van </a:t>
            </a:r>
            <a:r>
              <a:rPr sz="1400" b="1" spc="-10" dirty="0">
                <a:latin typeface="Calibri"/>
                <a:cs typeface="Calibri"/>
              </a:rPr>
              <a:t>Bruggen </a:t>
            </a:r>
            <a:r>
              <a:rPr sz="1400" b="1" spc="-5" dirty="0">
                <a:latin typeface="Calibri"/>
                <a:cs typeface="Calibri"/>
              </a:rPr>
              <a:t>(2005). Opportunities and challenges </a:t>
            </a:r>
            <a:r>
              <a:rPr sz="1400" b="1" dirty="0">
                <a:latin typeface="Calibri"/>
                <a:cs typeface="Calibri"/>
              </a:rPr>
              <a:t>in  multichannel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marketing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117091" y="5233415"/>
            <a:ext cx="1600199" cy="7630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12519" y="5228844"/>
            <a:ext cx="1647825" cy="820419"/>
          </a:xfrm>
          <a:custGeom>
            <a:avLst/>
            <a:gdLst/>
            <a:ahLst/>
            <a:cxnLst/>
            <a:rect l="l" t="t" r="r" b="b"/>
            <a:pathLst>
              <a:path w="1647825" h="820420">
                <a:moveTo>
                  <a:pt x="0" y="819911"/>
                </a:moveTo>
                <a:lnTo>
                  <a:pt x="1647444" y="819911"/>
                </a:lnTo>
                <a:lnTo>
                  <a:pt x="1647444" y="0"/>
                </a:lnTo>
                <a:lnTo>
                  <a:pt x="0" y="0"/>
                </a:lnTo>
                <a:lnTo>
                  <a:pt x="0" y="81991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28098" y="5020581"/>
            <a:ext cx="1611997" cy="4795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13988" y="4939284"/>
            <a:ext cx="1630680" cy="565785"/>
          </a:xfrm>
          <a:custGeom>
            <a:avLst/>
            <a:gdLst/>
            <a:ahLst/>
            <a:cxnLst/>
            <a:rect l="l" t="t" r="r" b="b"/>
            <a:pathLst>
              <a:path w="1630679" h="565785">
                <a:moveTo>
                  <a:pt x="0" y="565404"/>
                </a:moveTo>
                <a:lnTo>
                  <a:pt x="1630680" y="565404"/>
                </a:lnTo>
                <a:lnTo>
                  <a:pt x="1630680" y="0"/>
                </a:lnTo>
                <a:lnTo>
                  <a:pt x="0" y="0"/>
                </a:lnTo>
                <a:lnTo>
                  <a:pt x="0" y="56540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718559" y="5629655"/>
            <a:ext cx="1621536" cy="6949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13988" y="5625084"/>
            <a:ext cx="1630680" cy="704215"/>
          </a:xfrm>
          <a:custGeom>
            <a:avLst/>
            <a:gdLst/>
            <a:ahLst/>
            <a:cxnLst/>
            <a:rect l="l" t="t" r="r" b="b"/>
            <a:pathLst>
              <a:path w="1630679" h="704214">
                <a:moveTo>
                  <a:pt x="0" y="704087"/>
                </a:moveTo>
                <a:lnTo>
                  <a:pt x="1630680" y="704087"/>
                </a:lnTo>
                <a:lnTo>
                  <a:pt x="1630680" y="0"/>
                </a:lnTo>
                <a:lnTo>
                  <a:pt x="0" y="0"/>
                </a:lnTo>
                <a:lnTo>
                  <a:pt x="0" y="70408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899659" y="6105144"/>
            <a:ext cx="440436" cy="2194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371844" y="4939284"/>
            <a:ext cx="847344" cy="13807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66644" y="4992623"/>
            <a:ext cx="762000" cy="457200"/>
          </a:xfrm>
          <a:custGeom>
            <a:avLst/>
            <a:gdLst/>
            <a:ahLst/>
            <a:cxnLst/>
            <a:rect l="l" t="t" r="r" b="b"/>
            <a:pathLst>
              <a:path w="762000" h="457200">
                <a:moveTo>
                  <a:pt x="533400" y="0"/>
                </a:moveTo>
                <a:lnTo>
                  <a:pt x="533400" y="114300"/>
                </a:lnTo>
                <a:lnTo>
                  <a:pt x="0" y="114300"/>
                </a:lnTo>
                <a:lnTo>
                  <a:pt x="0" y="342900"/>
                </a:lnTo>
                <a:lnTo>
                  <a:pt x="533400" y="342900"/>
                </a:lnTo>
                <a:lnTo>
                  <a:pt x="533400" y="457200"/>
                </a:lnTo>
                <a:lnTo>
                  <a:pt x="762000" y="228600"/>
                </a:lnTo>
                <a:lnTo>
                  <a:pt x="533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866644" y="4992623"/>
            <a:ext cx="762000" cy="457200"/>
          </a:xfrm>
          <a:custGeom>
            <a:avLst/>
            <a:gdLst/>
            <a:ahLst/>
            <a:cxnLst/>
            <a:rect l="l" t="t" r="r" b="b"/>
            <a:pathLst>
              <a:path w="762000" h="457200">
                <a:moveTo>
                  <a:pt x="0" y="114300"/>
                </a:moveTo>
                <a:lnTo>
                  <a:pt x="533400" y="114300"/>
                </a:lnTo>
                <a:lnTo>
                  <a:pt x="533400" y="0"/>
                </a:lnTo>
                <a:lnTo>
                  <a:pt x="762000" y="228600"/>
                </a:lnTo>
                <a:lnTo>
                  <a:pt x="533400" y="457200"/>
                </a:lnTo>
                <a:lnTo>
                  <a:pt x="533400" y="342900"/>
                </a:lnTo>
                <a:lnTo>
                  <a:pt x="0" y="342900"/>
                </a:lnTo>
                <a:lnTo>
                  <a:pt x="0" y="1143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66644" y="5791200"/>
            <a:ext cx="762000" cy="457200"/>
          </a:xfrm>
          <a:custGeom>
            <a:avLst/>
            <a:gdLst/>
            <a:ahLst/>
            <a:cxnLst/>
            <a:rect l="l" t="t" r="r" b="b"/>
            <a:pathLst>
              <a:path w="762000" h="457200">
                <a:moveTo>
                  <a:pt x="533400" y="0"/>
                </a:moveTo>
                <a:lnTo>
                  <a:pt x="533400" y="114300"/>
                </a:lnTo>
                <a:lnTo>
                  <a:pt x="0" y="114300"/>
                </a:lnTo>
                <a:lnTo>
                  <a:pt x="0" y="342900"/>
                </a:lnTo>
                <a:lnTo>
                  <a:pt x="533400" y="342900"/>
                </a:lnTo>
                <a:lnTo>
                  <a:pt x="533400" y="457200"/>
                </a:lnTo>
                <a:lnTo>
                  <a:pt x="762000" y="228600"/>
                </a:lnTo>
                <a:lnTo>
                  <a:pt x="533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866644" y="5791200"/>
            <a:ext cx="762000" cy="457200"/>
          </a:xfrm>
          <a:custGeom>
            <a:avLst/>
            <a:gdLst/>
            <a:ahLst/>
            <a:cxnLst/>
            <a:rect l="l" t="t" r="r" b="b"/>
            <a:pathLst>
              <a:path w="762000" h="457200">
                <a:moveTo>
                  <a:pt x="0" y="114300"/>
                </a:moveTo>
                <a:lnTo>
                  <a:pt x="533400" y="114300"/>
                </a:lnTo>
                <a:lnTo>
                  <a:pt x="533400" y="0"/>
                </a:lnTo>
                <a:lnTo>
                  <a:pt x="762000" y="228600"/>
                </a:lnTo>
                <a:lnTo>
                  <a:pt x="533400" y="457200"/>
                </a:lnTo>
                <a:lnTo>
                  <a:pt x="533400" y="342900"/>
                </a:lnTo>
                <a:lnTo>
                  <a:pt x="0" y="342900"/>
                </a:lnTo>
                <a:lnTo>
                  <a:pt x="0" y="1143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477255" y="4943855"/>
            <a:ext cx="749935" cy="1381125"/>
          </a:xfrm>
          <a:custGeom>
            <a:avLst/>
            <a:gdLst/>
            <a:ahLst/>
            <a:cxnLst/>
            <a:rect l="l" t="t" r="r" b="b"/>
            <a:pathLst>
              <a:path w="749935" h="1381125">
                <a:moveTo>
                  <a:pt x="374904" y="0"/>
                </a:moveTo>
                <a:lnTo>
                  <a:pt x="374904" y="345186"/>
                </a:lnTo>
                <a:lnTo>
                  <a:pt x="0" y="345186"/>
                </a:lnTo>
                <a:lnTo>
                  <a:pt x="0" y="1035558"/>
                </a:lnTo>
                <a:lnTo>
                  <a:pt x="374904" y="1035558"/>
                </a:lnTo>
                <a:lnTo>
                  <a:pt x="374904" y="1380744"/>
                </a:lnTo>
                <a:lnTo>
                  <a:pt x="749808" y="690372"/>
                </a:lnTo>
                <a:lnTo>
                  <a:pt x="3749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477255" y="4943855"/>
            <a:ext cx="749935" cy="1381125"/>
          </a:xfrm>
          <a:custGeom>
            <a:avLst/>
            <a:gdLst/>
            <a:ahLst/>
            <a:cxnLst/>
            <a:rect l="l" t="t" r="r" b="b"/>
            <a:pathLst>
              <a:path w="749935" h="1381125">
                <a:moveTo>
                  <a:pt x="0" y="345186"/>
                </a:moveTo>
                <a:lnTo>
                  <a:pt x="374904" y="345186"/>
                </a:lnTo>
                <a:lnTo>
                  <a:pt x="374904" y="0"/>
                </a:lnTo>
                <a:lnTo>
                  <a:pt x="749808" y="690372"/>
                </a:lnTo>
                <a:lnTo>
                  <a:pt x="374904" y="1380744"/>
                </a:lnTo>
                <a:lnTo>
                  <a:pt x="374904" y="1035558"/>
                </a:lnTo>
                <a:lnTo>
                  <a:pt x="0" y="1035558"/>
                </a:lnTo>
                <a:lnTo>
                  <a:pt x="0" y="34518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091183" y="4418076"/>
            <a:ext cx="1666239" cy="38417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74295" rIns="0" bIns="0" rtlCol="0">
            <a:spAutoFit/>
          </a:bodyPr>
          <a:lstStyle/>
          <a:p>
            <a:pPr marL="420370">
              <a:lnSpc>
                <a:spcPct val="100000"/>
              </a:lnSpc>
              <a:spcBef>
                <a:spcPts val="58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PRODUCER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492235" y="6465214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717035" y="4418076"/>
            <a:ext cx="1624965" cy="38417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74295" rIns="0" bIns="0" rtlCol="0">
            <a:spAutoFit/>
          </a:bodyPr>
          <a:lstStyle/>
          <a:p>
            <a:pPr marL="178435">
              <a:lnSpc>
                <a:spcPct val="100000"/>
              </a:lnSpc>
              <a:spcBef>
                <a:spcPts val="585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INTERMEDIARIES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141720" y="4418076"/>
            <a:ext cx="1239520" cy="38417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74295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58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CONSUMER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A07E3FDD-C764-4EAF-92E5-08B1B2FBEA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125" y="40562"/>
            <a:ext cx="1161071" cy="12660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9194" y="320166"/>
            <a:ext cx="517144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HYBRID</a:t>
            </a:r>
            <a:r>
              <a:rPr spc="5" dirty="0"/>
              <a:t> </a:t>
            </a:r>
            <a:r>
              <a:rPr spc="-10" dirty="0"/>
              <a:t>CHANNEL</a:t>
            </a:r>
          </a:p>
          <a:p>
            <a:pPr algn="ctr">
              <a:lnSpc>
                <a:spcPct val="100000"/>
              </a:lnSpc>
            </a:pPr>
            <a:r>
              <a:rPr dirty="0"/>
              <a:t>&amp; </a:t>
            </a:r>
            <a:r>
              <a:rPr spc="-25" dirty="0"/>
              <a:t>MULTICHANNEL</a:t>
            </a:r>
            <a:r>
              <a:rPr spc="-35" dirty="0"/>
              <a:t> </a:t>
            </a:r>
            <a:r>
              <a:rPr dirty="0"/>
              <a:t>MARKETING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4000500"/>
            <a:ext cx="342900" cy="419100"/>
          </a:xfrm>
          <a:custGeom>
            <a:avLst/>
            <a:gdLst/>
            <a:ahLst/>
            <a:cxnLst/>
            <a:rect l="l" t="t" r="r" b="b"/>
            <a:pathLst>
              <a:path w="342900" h="419100">
                <a:moveTo>
                  <a:pt x="0" y="419100"/>
                </a:moveTo>
                <a:lnTo>
                  <a:pt x="342900" y="419100"/>
                </a:lnTo>
                <a:lnTo>
                  <a:pt x="3429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92D05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1002791"/>
            <a:ext cx="533400" cy="1511935"/>
          </a:xfrm>
          <a:custGeom>
            <a:avLst/>
            <a:gdLst/>
            <a:ahLst/>
            <a:cxnLst/>
            <a:rect l="l" t="t" r="r" b="b"/>
            <a:pathLst>
              <a:path w="533400" h="1511935">
                <a:moveTo>
                  <a:pt x="0" y="1511808"/>
                </a:moveTo>
                <a:lnTo>
                  <a:pt x="533400" y="1511808"/>
                </a:lnTo>
                <a:lnTo>
                  <a:pt x="533400" y="0"/>
                </a:lnTo>
                <a:lnTo>
                  <a:pt x="0" y="0"/>
                </a:lnTo>
                <a:lnTo>
                  <a:pt x="0" y="1511808"/>
                </a:lnTo>
                <a:close/>
              </a:path>
            </a:pathLst>
          </a:custGeom>
          <a:solidFill>
            <a:srgbClr val="00AFEF">
              <a:alpha val="6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6200"/>
            <a:ext cx="304800" cy="1447800"/>
          </a:xfrm>
          <a:custGeom>
            <a:avLst/>
            <a:gdLst/>
            <a:ahLst/>
            <a:cxnLst/>
            <a:rect l="l" t="t" r="r" b="b"/>
            <a:pathLst>
              <a:path w="304800" h="1447800">
                <a:moveTo>
                  <a:pt x="0" y="1447800"/>
                </a:moveTo>
                <a:lnTo>
                  <a:pt x="304800" y="1447800"/>
                </a:lnTo>
                <a:lnTo>
                  <a:pt x="3048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6096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609600"/>
                </a:moveTo>
                <a:lnTo>
                  <a:pt x="533400" y="609600"/>
                </a:lnTo>
                <a:lnTo>
                  <a:pt x="533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92D050">
              <a:alpha val="4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0574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00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900" y="2286000"/>
            <a:ext cx="342900" cy="800100"/>
          </a:xfrm>
          <a:custGeom>
            <a:avLst/>
            <a:gdLst/>
            <a:ahLst/>
            <a:cxnLst/>
            <a:rect l="l" t="t" r="r" b="b"/>
            <a:pathLst>
              <a:path w="342900" h="800100">
                <a:moveTo>
                  <a:pt x="0" y="800100"/>
                </a:moveTo>
                <a:lnTo>
                  <a:pt x="342900" y="800100"/>
                </a:lnTo>
                <a:lnTo>
                  <a:pt x="342900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92D050">
              <a:alpha val="7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3276600"/>
            <a:ext cx="363220" cy="1447800"/>
          </a:xfrm>
          <a:custGeom>
            <a:avLst/>
            <a:gdLst/>
            <a:ahLst/>
            <a:cxnLst/>
            <a:rect l="l" t="t" r="r" b="b"/>
            <a:pathLst>
              <a:path w="363220" h="1447800">
                <a:moveTo>
                  <a:pt x="0" y="1447800"/>
                </a:moveTo>
                <a:lnTo>
                  <a:pt x="362712" y="1447800"/>
                </a:lnTo>
                <a:lnTo>
                  <a:pt x="362712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4267200"/>
            <a:ext cx="609600" cy="685800"/>
          </a:xfrm>
          <a:custGeom>
            <a:avLst/>
            <a:gdLst/>
            <a:ahLst/>
            <a:cxnLst/>
            <a:rect l="l" t="t" r="r" b="b"/>
            <a:pathLst>
              <a:path w="609600" h="685800">
                <a:moveTo>
                  <a:pt x="0" y="685800"/>
                </a:moveTo>
                <a:lnTo>
                  <a:pt x="609600" y="685800"/>
                </a:lnTo>
                <a:lnTo>
                  <a:pt x="609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800600"/>
            <a:ext cx="419100" cy="1066800"/>
          </a:xfrm>
          <a:custGeom>
            <a:avLst/>
            <a:gdLst/>
            <a:ahLst/>
            <a:cxnLst/>
            <a:rect l="l" t="t" r="r" b="b"/>
            <a:pathLst>
              <a:path w="419100" h="1066800">
                <a:moveTo>
                  <a:pt x="0" y="1066800"/>
                </a:moveTo>
                <a:lnTo>
                  <a:pt x="419100" y="1066800"/>
                </a:lnTo>
                <a:lnTo>
                  <a:pt x="4191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00AFEF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0311" y="5410200"/>
            <a:ext cx="399415" cy="1219200"/>
          </a:xfrm>
          <a:custGeom>
            <a:avLst/>
            <a:gdLst/>
            <a:ahLst/>
            <a:cxnLst/>
            <a:rect l="l" t="t" r="r" b="b"/>
            <a:pathLst>
              <a:path w="399415" h="1219200">
                <a:moveTo>
                  <a:pt x="0" y="1219200"/>
                </a:moveTo>
                <a:lnTo>
                  <a:pt x="399288" y="1219200"/>
                </a:lnTo>
                <a:lnTo>
                  <a:pt x="399288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92D050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0311" y="2686811"/>
            <a:ext cx="551815" cy="970915"/>
          </a:xfrm>
          <a:custGeom>
            <a:avLst/>
            <a:gdLst/>
            <a:ahLst/>
            <a:cxnLst/>
            <a:rect l="l" t="t" r="r" b="b"/>
            <a:pathLst>
              <a:path w="551815" h="970914">
                <a:moveTo>
                  <a:pt x="0" y="970788"/>
                </a:moveTo>
                <a:lnTo>
                  <a:pt x="551688" y="970788"/>
                </a:lnTo>
                <a:lnTo>
                  <a:pt x="551688" y="0"/>
                </a:lnTo>
                <a:lnTo>
                  <a:pt x="0" y="0"/>
                </a:lnTo>
                <a:lnTo>
                  <a:pt x="0" y="970788"/>
                </a:lnTo>
                <a:close/>
              </a:path>
            </a:pathLst>
          </a:custGeom>
          <a:solidFill>
            <a:srgbClr val="00AFEF">
              <a:alpha val="160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172199"/>
            <a:ext cx="515620" cy="685800"/>
          </a:xfrm>
          <a:custGeom>
            <a:avLst/>
            <a:gdLst/>
            <a:ahLst/>
            <a:cxnLst/>
            <a:rect l="l" t="t" r="r" b="b"/>
            <a:pathLst>
              <a:path w="515620" h="685800">
                <a:moveTo>
                  <a:pt x="0" y="685799"/>
                </a:moveTo>
                <a:lnTo>
                  <a:pt x="515112" y="685799"/>
                </a:lnTo>
                <a:lnTo>
                  <a:pt x="515112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FFFF00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290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674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290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674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339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5339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5339" y="6096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40891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83208" y="76200"/>
            <a:ext cx="170815" cy="189230"/>
          </a:xfrm>
          <a:custGeom>
            <a:avLst/>
            <a:gdLst/>
            <a:ahLst/>
            <a:cxnLst/>
            <a:rect l="l" t="t" r="r" b="b"/>
            <a:pathLst>
              <a:path w="170815" h="189229">
                <a:moveTo>
                  <a:pt x="0" y="188975"/>
                </a:moveTo>
                <a:lnTo>
                  <a:pt x="170687" y="188975"/>
                </a:lnTo>
                <a:lnTo>
                  <a:pt x="170687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0891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75447" y="2426207"/>
            <a:ext cx="10668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75447" y="2426207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75447" y="3505200"/>
            <a:ext cx="106680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75447" y="35052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9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75447" y="4572000"/>
            <a:ext cx="1066800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75447" y="45720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0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9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75447" y="1371600"/>
            <a:ext cx="10668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75447" y="13716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75447" y="5638800"/>
            <a:ext cx="1069848" cy="7589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75447" y="5638800"/>
            <a:ext cx="1069975" cy="759460"/>
          </a:xfrm>
          <a:custGeom>
            <a:avLst/>
            <a:gdLst/>
            <a:ahLst/>
            <a:cxnLst/>
            <a:rect l="l" t="t" r="r" b="b"/>
            <a:pathLst>
              <a:path w="1069975" h="759460">
                <a:moveTo>
                  <a:pt x="0" y="126491"/>
                </a:moveTo>
                <a:lnTo>
                  <a:pt x="9941" y="77254"/>
                </a:lnTo>
                <a:lnTo>
                  <a:pt x="37052" y="37047"/>
                </a:lnTo>
                <a:lnTo>
                  <a:pt x="77259" y="9939"/>
                </a:lnTo>
                <a:lnTo>
                  <a:pt x="126492" y="0"/>
                </a:lnTo>
                <a:lnTo>
                  <a:pt x="943355" y="0"/>
                </a:lnTo>
                <a:lnTo>
                  <a:pt x="992588" y="9939"/>
                </a:lnTo>
                <a:lnTo>
                  <a:pt x="1032795" y="37047"/>
                </a:lnTo>
                <a:lnTo>
                  <a:pt x="1059906" y="77254"/>
                </a:lnTo>
                <a:lnTo>
                  <a:pt x="1069848" y="126491"/>
                </a:lnTo>
                <a:lnTo>
                  <a:pt x="1069848" y="632460"/>
                </a:lnTo>
                <a:lnTo>
                  <a:pt x="1059906" y="681697"/>
                </a:lnTo>
                <a:lnTo>
                  <a:pt x="1032795" y="721904"/>
                </a:lnTo>
                <a:lnTo>
                  <a:pt x="992588" y="749012"/>
                </a:lnTo>
                <a:lnTo>
                  <a:pt x="943355" y="758952"/>
                </a:lnTo>
                <a:lnTo>
                  <a:pt x="126492" y="758952"/>
                </a:lnTo>
                <a:lnTo>
                  <a:pt x="77259" y="749012"/>
                </a:lnTo>
                <a:lnTo>
                  <a:pt x="37052" y="721904"/>
                </a:lnTo>
                <a:lnTo>
                  <a:pt x="9941" y="681697"/>
                </a:lnTo>
                <a:lnTo>
                  <a:pt x="0" y="632460"/>
                </a:lnTo>
                <a:lnTo>
                  <a:pt x="0" y="1264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80643" y="1506226"/>
            <a:ext cx="6567805" cy="289115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00"/>
              </a:spcBef>
            </a:pPr>
            <a:r>
              <a:rPr sz="3200" b="1" spc="-5" dirty="0">
                <a:latin typeface="Calibri"/>
                <a:cs typeface="Calibri"/>
              </a:rPr>
              <a:t>Channel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Integration</a:t>
            </a:r>
            <a:endParaRPr sz="3200">
              <a:latin typeface="Calibri"/>
              <a:cs typeface="Calibri"/>
            </a:endParaRPr>
          </a:p>
          <a:p>
            <a:pPr marL="927100" marR="5080" algn="just">
              <a:lnSpc>
                <a:spcPct val="100000"/>
              </a:lnSpc>
              <a:spcBef>
                <a:spcPts val="690"/>
              </a:spcBef>
            </a:pPr>
            <a:r>
              <a:rPr sz="2400" spc="-5" dirty="0">
                <a:latin typeface="Calibri"/>
                <a:cs typeface="Calibri"/>
              </a:rPr>
              <a:t>“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merging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retail </a:t>
            </a:r>
            <a:r>
              <a:rPr sz="2800" spc="-15" dirty="0">
                <a:latin typeface="Calibri"/>
                <a:cs typeface="Calibri"/>
              </a:rPr>
              <a:t>operations </a:t>
            </a:r>
            <a:r>
              <a:rPr sz="2800" dirty="0">
                <a:latin typeface="Calibri"/>
                <a:cs typeface="Calibri"/>
              </a:rPr>
              <a:t>in  </a:t>
            </a:r>
            <a:r>
              <a:rPr sz="2800" spc="-5" dirty="0">
                <a:latin typeface="Calibri"/>
                <a:cs typeface="Calibri"/>
              </a:rPr>
              <a:t>such a manner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5" dirty="0">
                <a:latin typeface="Calibri"/>
                <a:cs typeface="Calibri"/>
              </a:rPr>
              <a:t>enables the  </a:t>
            </a:r>
            <a:r>
              <a:rPr sz="2800" spc="-10" dirty="0">
                <a:latin typeface="Calibri"/>
                <a:cs typeface="Calibri"/>
              </a:rPr>
              <a:t>transacting </a:t>
            </a:r>
            <a:r>
              <a:rPr sz="2800" spc="-5" dirty="0">
                <a:latin typeface="Calibri"/>
                <a:cs typeface="Calibri"/>
              </a:rPr>
              <a:t>of a </a:t>
            </a:r>
            <a:r>
              <a:rPr sz="2800" spc="-15" dirty="0">
                <a:latin typeface="Calibri"/>
                <a:cs typeface="Calibri"/>
              </a:rPr>
              <a:t>customer</a:t>
            </a:r>
            <a:r>
              <a:rPr sz="2800" spc="6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via </a:t>
            </a:r>
            <a:r>
              <a:rPr sz="2800" spc="-15" dirty="0">
                <a:latin typeface="Calibri"/>
                <a:cs typeface="Calibri"/>
              </a:rPr>
              <a:t>many  </a:t>
            </a:r>
            <a:r>
              <a:rPr sz="2800" spc="-10" dirty="0">
                <a:latin typeface="Calibri"/>
                <a:cs typeface="Calibri"/>
              </a:rPr>
              <a:t>connected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channels”</a:t>
            </a:r>
            <a:endParaRPr sz="2800">
              <a:latin typeface="Calibri"/>
              <a:cs typeface="Calibri"/>
            </a:endParaRPr>
          </a:p>
          <a:p>
            <a:pPr marL="12700" marR="537210">
              <a:lnSpc>
                <a:spcPct val="100000"/>
              </a:lnSpc>
              <a:spcBef>
                <a:spcPts val="430"/>
              </a:spcBef>
            </a:pPr>
            <a:r>
              <a:rPr sz="1400" b="1" spc="-10" dirty="0">
                <a:latin typeface="Calibri"/>
                <a:cs typeface="Calibri"/>
              </a:rPr>
              <a:t>https://</a:t>
            </a:r>
            <a:r>
              <a:rPr sz="1400" b="1" spc="-10" dirty="0">
                <a:latin typeface="Calibri"/>
                <a:cs typeface="Calibri"/>
                <a:hlinkClick r:id="rId7"/>
              </a:rPr>
              <a:t>www.boundless.com/marketing/marketing-channels/marketing-channel- </a:t>
            </a:r>
            <a:r>
              <a:rPr sz="1400" b="1" spc="-10" dirty="0">
                <a:latin typeface="Calibri"/>
                <a:cs typeface="Calibri"/>
              </a:rPr>
              <a:t> relationships/channel-integration/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81455" y="5292852"/>
            <a:ext cx="1830324" cy="11932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05711" y="6190488"/>
            <a:ext cx="1296924" cy="2819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01139" y="6185915"/>
            <a:ext cx="1306195" cy="291465"/>
          </a:xfrm>
          <a:custGeom>
            <a:avLst/>
            <a:gdLst/>
            <a:ahLst/>
            <a:cxnLst/>
            <a:rect l="l" t="t" r="r" b="b"/>
            <a:pathLst>
              <a:path w="1306195" h="291464">
                <a:moveTo>
                  <a:pt x="0" y="291084"/>
                </a:moveTo>
                <a:lnTo>
                  <a:pt x="1306068" y="291084"/>
                </a:lnTo>
                <a:lnTo>
                  <a:pt x="1306068" y="0"/>
                </a:lnTo>
                <a:lnTo>
                  <a:pt x="0" y="0"/>
                </a:lnTo>
                <a:lnTo>
                  <a:pt x="0" y="29108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986027" y="4634484"/>
            <a:ext cx="1818639" cy="38417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74295" rIns="0" bIns="0" rtlCol="0">
            <a:spAutoFit/>
          </a:bodyPr>
          <a:lstStyle/>
          <a:p>
            <a:pPr marL="344805">
              <a:lnSpc>
                <a:spcPct val="100000"/>
              </a:lnSpc>
              <a:spcBef>
                <a:spcPts val="58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ONLINE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ORDER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422903" y="4634484"/>
            <a:ext cx="1760220" cy="38417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742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5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OUTLET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424428" y="5301996"/>
            <a:ext cx="1757172" cy="11750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19855" y="5297423"/>
            <a:ext cx="1766570" cy="1184275"/>
          </a:xfrm>
          <a:custGeom>
            <a:avLst/>
            <a:gdLst/>
            <a:ahLst/>
            <a:cxnLst/>
            <a:rect l="l" t="t" r="r" b="b"/>
            <a:pathLst>
              <a:path w="1766570" h="1184275">
                <a:moveTo>
                  <a:pt x="0" y="1184148"/>
                </a:moveTo>
                <a:lnTo>
                  <a:pt x="1766316" y="1184148"/>
                </a:lnTo>
                <a:lnTo>
                  <a:pt x="1766316" y="0"/>
                </a:lnTo>
                <a:lnTo>
                  <a:pt x="0" y="0"/>
                </a:lnTo>
                <a:lnTo>
                  <a:pt x="0" y="118414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724144" y="4634484"/>
            <a:ext cx="1211580" cy="38417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74295" rIns="0" bIns="0" rtlCol="0">
            <a:spAutoFit/>
          </a:bodyPr>
          <a:lstStyle/>
          <a:p>
            <a:pPr marL="253365">
              <a:lnSpc>
                <a:spcPct val="100000"/>
              </a:lnSpc>
              <a:spcBef>
                <a:spcPts val="585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DELIVERY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779380" y="5305374"/>
            <a:ext cx="1087678" cy="11816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721096" y="5280659"/>
            <a:ext cx="1217930" cy="1217930"/>
          </a:xfrm>
          <a:custGeom>
            <a:avLst/>
            <a:gdLst/>
            <a:ahLst/>
            <a:cxnLst/>
            <a:rect l="l" t="t" r="r" b="b"/>
            <a:pathLst>
              <a:path w="1217929" h="1217929">
                <a:moveTo>
                  <a:pt x="0" y="1217676"/>
                </a:moveTo>
                <a:lnTo>
                  <a:pt x="1217676" y="1217676"/>
                </a:lnTo>
                <a:lnTo>
                  <a:pt x="1217676" y="0"/>
                </a:lnTo>
                <a:lnTo>
                  <a:pt x="0" y="0"/>
                </a:lnTo>
                <a:lnTo>
                  <a:pt x="0" y="121767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95600" y="5431535"/>
            <a:ext cx="375285" cy="914400"/>
          </a:xfrm>
          <a:custGeom>
            <a:avLst/>
            <a:gdLst/>
            <a:ahLst/>
            <a:cxnLst/>
            <a:rect l="l" t="t" r="r" b="b"/>
            <a:pathLst>
              <a:path w="375285" h="914400">
                <a:moveTo>
                  <a:pt x="187451" y="0"/>
                </a:moveTo>
                <a:lnTo>
                  <a:pt x="187451" y="228600"/>
                </a:lnTo>
                <a:lnTo>
                  <a:pt x="0" y="228600"/>
                </a:lnTo>
                <a:lnTo>
                  <a:pt x="0" y="685799"/>
                </a:lnTo>
                <a:lnTo>
                  <a:pt x="187451" y="685799"/>
                </a:lnTo>
                <a:lnTo>
                  <a:pt x="187451" y="914400"/>
                </a:lnTo>
                <a:lnTo>
                  <a:pt x="374903" y="457200"/>
                </a:lnTo>
                <a:lnTo>
                  <a:pt x="1874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895600" y="5431535"/>
            <a:ext cx="375285" cy="914400"/>
          </a:xfrm>
          <a:custGeom>
            <a:avLst/>
            <a:gdLst/>
            <a:ahLst/>
            <a:cxnLst/>
            <a:rect l="l" t="t" r="r" b="b"/>
            <a:pathLst>
              <a:path w="375285" h="914400">
                <a:moveTo>
                  <a:pt x="0" y="228600"/>
                </a:moveTo>
                <a:lnTo>
                  <a:pt x="187451" y="228600"/>
                </a:lnTo>
                <a:lnTo>
                  <a:pt x="187451" y="0"/>
                </a:lnTo>
                <a:lnTo>
                  <a:pt x="374903" y="457200"/>
                </a:lnTo>
                <a:lnTo>
                  <a:pt x="187451" y="914400"/>
                </a:lnTo>
                <a:lnTo>
                  <a:pt x="187451" y="685799"/>
                </a:lnTo>
                <a:lnTo>
                  <a:pt x="0" y="685799"/>
                </a:lnTo>
                <a:lnTo>
                  <a:pt x="0" y="2286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271515" y="5440679"/>
            <a:ext cx="375285" cy="914400"/>
          </a:xfrm>
          <a:custGeom>
            <a:avLst/>
            <a:gdLst/>
            <a:ahLst/>
            <a:cxnLst/>
            <a:rect l="l" t="t" r="r" b="b"/>
            <a:pathLst>
              <a:path w="375285" h="914400">
                <a:moveTo>
                  <a:pt x="187451" y="0"/>
                </a:moveTo>
                <a:lnTo>
                  <a:pt x="187451" y="228600"/>
                </a:lnTo>
                <a:lnTo>
                  <a:pt x="0" y="228600"/>
                </a:lnTo>
                <a:lnTo>
                  <a:pt x="0" y="685800"/>
                </a:lnTo>
                <a:lnTo>
                  <a:pt x="187451" y="685800"/>
                </a:lnTo>
                <a:lnTo>
                  <a:pt x="187451" y="914400"/>
                </a:lnTo>
                <a:lnTo>
                  <a:pt x="374904" y="457200"/>
                </a:lnTo>
                <a:lnTo>
                  <a:pt x="1874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271515" y="5440679"/>
            <a:ext cx="375285" cy="914400"/>
          </a:xfrm>
          <a:custGeom>
            <a:avLst/>
            <a:gdLst/>
            <a:ahLst/>
            <a:cxnLst/>
            <a:rect l="l" t="t" r="r" b="b"/>
            <a:pathLst>
              <a:path w="375285" h="914400">
                <a:moveTo>
                  <a:pt x="0" y="228600"/>
                </a:moveTo>
                <a:lnTo>
                  <a:pt x="187451" y="228600"/>
                </a:lnTo>
                <a:lnTo>
                  <a:pt x="187451" y="0"/>
                </a:lnTo>
                <a:lnTo>
                  <a:pt x="374904" y="457200"/>
                </a:lnTo>
                <a:lnTo>
                  <a:pt x="187451" y="914400"/>
                </a:lnTo>
                <a:lnTo>
                  <a:pt x="187451" y="685800"/>
                </a:lnTo>
                <a:lnTo>
                  <a:pt x="0" y="685800"/>
                </a:lnTo>
                <a:lnTo>
                  <a:pt x="0" y="2286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8492235" y="6465214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8</a:t>
            </a:fld>
            <a:endParaRPr sz="1200">
              <a:latin typeface="Calibri"/>
              <a:cs typeface="Calibri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635C0DD3-59D2-431C-8312-844A0BF38E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125" y="40562"/>
            <a:ext cx="1161071" cy="12660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0467" y="564007"/>
            <a:ext cx="30892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/>
              <a:t>VALUE</a:t>
            </a:r>
            <a:r>
              <a:rPr spc="-65" dirty="0"/>
              <a:t> </a:t>
            </a:r>
            <a:r>
              <a:rPr spc="-10" dirty="0"/>
              <a:t>NETWORKS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4000500"/>
            <a:ext cx="342900" cy="419100"/>
          </a:xfrm>
          <a:custGeom>
            <a:avLst/>
            <a:gdLst/>
            <a:ahLst/>
            <a:cxnLst/>
            <a:rect l="l" t="t" r="r" b="b"/>
            <a:pathLst>
              <a:path w="342900" h="419100">
                <a:moveTo>
                  <a:pt x="0" y="419100"/>
                </a:moveTo>
                <a:lnTo>
                  <a:pt x="342900" y="419100"/>
                </a:lnTo>
                <a:lnTo>
                  <a:pt x="342900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92D05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" y="1002791"/>
            <a:ext cx="533400" cy="1511935"/>
          </a:xfrm>
          <a:custGeom>
            <a:avLst/>
            <a:gdLst/>
            <a:ahLst/>
            <a:cxnLst/>
            <a:rect l="l" t="t" r="r" b="b"/>
            <a:pathLst>
              <a:path w="533400" h="1511935">
                <a:moveTo>
                  <a:pt x="0" y="1511808"/>
                </a:moveTo>
                <a:lnTo>
                  <a:pt x="533400" y="1511808"/>
                </a:lnTo>
                <a:lnTo>
                  <a:pt x="533400" y="0"/>
                </a:lnTo>
                <a:lnTo>
                  <a:pt x="0" y="0"/>
                </a:lnTo>
                <a:lnTo>
                  <a:pt x="0" y="1511808"/>
                </a:lnTo>
                <a:close/>
              </a:path>
            </a:pathLst>
          </a:custGeom>
          <a:solidFill>
            <a:srgbClr val="00AFEF">
              <a:alpha val="6392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6200"/>
            <a:ext cx="304800" cy="1447800"/>
          </a:xfrm>
          <a:custGeom>
            <a:avLst/>
            <a:gdLst/>
            <a:ahLst/>
            <a:cxnLst/>
            <a:rect l="l" t="t" r="r" b="b"/>
            <a:pathLst>
              <a:path w="304800" h="1447800">
                <a:moveTo>
                  <a:pt x="0" y="1447800"/>
                </a:moveTo>
                <a:lnTo>
                  <a:pt x="304800" y="1447800"/>
                </a:lnTo>
                <a:lnTo>
                  <a:pt x="304800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6096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609600"/>
                </a:moveTo>
                <a:lnTo>
                  <a:pt x="533400" y="609600"/>
                </a:lnTo>
                <a:lnTo>
                  <a:pt x="5334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92D050">
              <a:alpha val="4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0574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838200"/>
                </a:moveTo>
                <a:lnTo>
                  <a:pt x="838200" y="838200"/>
                </a:lnTo>
                <a:lnTo>
                  <a:pt x="8382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00">
              <a:alpha val="2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900" y="2286000"/>
            <a:ext cx="342900" cy="800100"/>
          </a:xfrm>
          <a:custGeom>
            <a:avLst/>
            <a:gdLst/>
            <a:ahLst/>
            <a:cxnLst/>
            <a:rect l="l" t="t" r="r" b="b"/>
            <a:pathLst>
              <a:path w="342900" h="800100">
                <a:moveTo>
                  <a:pt x="0" y="800100"/>
                </a:moveTo>
                <a:lnTo>
                  <a:pt x="342900" y="800100"/>
                </a:lnTo>
                <a:lnTo>
                  <a:pt x="342900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92D050">
              <a:alpha val="7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3276600"/>
            <a:ext cx="363220" cy="1447800"/>
          </a:xfrm>
          <a:custGeom>
            <a:avLst/>
            <a:gdLst/>
            <a:ahLst/>
            <a:cxnLst/>
            <a:rect l="l" t="t" r="r" b="b"/>
            <a:pathLst>
              <a:path w="363220" h="1447800">
                <a:moveTo>
                  <a:pt x="0" y="1447800"/>
                </a:moveTo>
                <a:lnTo>
                  <a:pt x="362712" y="1447800"/>
                </a:lnTo>
                <a:lnTo>
                  <a:pt x="362712" y="0"/>
                </a:lnTo>
                <a:lnTo>
                  <a:pt x="0" y="0"/>
                </a:lnTo>
                <a:lnTo>
                  <a:pt x="0" y="1447800"/>
                </a:lnTo>
                <a:close/>
              </a:path>
            </a:pathLst>
          </a:custGeom>
          <a:solidFill>
            <a:srgbClr val="00AFEF">
              <a:alpha val="3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200" y="4267200"/>
            <a:ext cx="609600" cy="685800"/>
          </a:xfrm>
          <a:custGeom>
            <a:avLst/>
            <a:gdLst/>
            <a:ahLst/>
            <a:cxnLst/>
            <a:rect l="l" t="t" r="r" b="b"/>
            <a:pathLst>
              <a:path w="609600" h="685800">
                <a:moveTo>
                  <a:pt x="0" y="685800"/>
                </a:moveTo>
                <a:lnTo>
                  <a:pt x="609600" y="685800"/>
                </a:lnTo>
                <a:lnTo>
                  <a:pt x="609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00">
              <a:alpha val="2392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800600"/>
            <a:ext cx="419100" cy="1066800"/>
          </a:xfrm>
          <a:custGeom>
            <a:avLst/>
            <a:gdLst/>
            <a:ahLst/>
            <a:cxnLst/>
            <a:rect l="l" t="t" r="r" b="b"/>
            <a:pathLst>
              <a:path w="419100" h="1066800">
                <a:moveTo>
                  <a:pt x="0" y="1066800"/>
                </a:moveTo>
                <a:lnTo>
                  <a:pt x="419100" y="1066800"/>
                </a:lnTo>
                <a:lnTo>
                  <a:pt x="4191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00AFEF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0311" y="5410200"/>
            <a:ext cx="399415" cy="1219200"/>
          </a:xfrm>
          <a:custGeom>
            <a:avLst/>
            <a:gdLst/>
            <a:ahLst/>
            <a:cxnLst/>
            <a:rect l="l" t="t" r="r" b="b"/>
            <a:pathLst>
              <a:path w="399415" h="1219200">
                <a:moveTo>
                  <a:pt x="0" y="1219200"/>
                </a:moveTo>
                <a:lnTo>
                  <a:pt x="399288" y="1219200"/>
                </a:lnTo>
                <a:lnTo>
                  <a:pt x="399288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92D050">
              <a:alpha val="1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0311" y="2686811"/>
            <a:ext cx="551815" cy="970915"/>
          </a:xfrm>
          <a:custGeom>
            <a:avLst/>
            <a:gdLst/>
            <a:ahLst/>
            <a:cxnLst/>
            <a:rect l="l" t="t" r="r" b="b"/>
            <a:pathLst>
              <a:path w="551815" h="970914">
                <a:moveTo>
                  <a:pt x="0" y="970788"/>
                </a:moveTo>
                <a:lnTo>
                  <a:pt x="551688" y="970788"/>
                </a:lnTo>
                <a:lnTo>
                  <a:pt x="551688" y="0"/>
                </a:lnTo>
                <a:lnTo>
                  <a:pt x="0" y="0"/>
                </a:lnTo>
                <a:lnTo>
                  <a:pt x="0" y="970788"/>
                </a:lnTo>
                <a:close/>
              </a:path>
            </a:pathLst>
          </a:custGeom>
          <a:solidFill>
            <a:srgbClr val="00AFEF">
              <a:alpha val="160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172199"/>
            <a:ext cx="515620" cy="685800"/>
          </a:xfrm>
          <a:custGeom>
            <a:avLst/>
            <a:gdLst/>
            <a:ahLst/>
            <a:cxnLst/>
            <a:rect l="l" t="t" r="r" b="b"/>
            <a:pathLst>
              <a:path w="515620" h="685800">
                <a:moveTo>
                  <a:pt x="0" y="685799"/>
                </a:moveTo>
                <a:lnTo>
                  <a:pt x="515112" y="685799"/>
                </a:lnTo>
                <a:lnTo>
                  <a:pt x="515112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solidFill>
            <a:srgbClr val="FFFF00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290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6740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290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6740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20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339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5339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5339" y="6096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40891" y="76200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FFFF0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83208" y="76200"/>
            <a:ext cx="170815" cy="189230"/>
          </a:xfrm>
          <a:custGeom>
            <a:avLst/>
            <a:gdLst/>
            <a:ahLst/>
            <a:cxnLst/>
            <a:rect l="l" t="t" r="r" b="b"/>
            <a:pathLst>
              <a:path w="170815" h="189229">
                <a:moveTo>
                  <a:pt x="0" y="188975"/>
                </a:moveTo>
                <a:lnTo>
                  <a:pt x="170687" y="188975"/>
                </a:lnTo>
                <a:lnTo>
                  <a:pt x="170687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00AFE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0891" y="353568"/>
            <a:ext cx="172720" cy="189230"/>
          </a:xfrm>
          <a:custGeom>
            <a:avLst/>
            <a:gdLst/>
            <a:ahLst/>
            <a:cxnLst/>
            <a:rect l="l" t="t" r="r" b="b"/>
            <a:pathLst>
              <a:path w="172719" h="189229">
                <a:moveTo>
                  <a:pt x="0" y="188975"/>
                </a:moveTo>
                <a:lnTo>
                  <a:pt x="172212" y="188975"/>
                </a:lnTo>
                <a:lnTo>
                  <a:pt x="1722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92D050">
              <a:alpha val="4196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75447" y="2426207"/>
            <a:ext cx="10668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75447" y="2426207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75447" y="3505200"/>
            <a:ext cx="106680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75447" y="35052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9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75447" y="4572000"/>
            <a:ext cx="1066800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75447" y="45720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0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9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775447" y="1371600"/>
            <a:ext cx="10668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75447" y="1371600"/>
            <a:ext cx="1066800" cy="762000"/>
          </a:xfrm>
          <a:custGeom>
            <a:avLst/>
            <a:gdLst/>
            <a:ahLst/>
            <a:cxnLst/>
            <a:rect l="l" t="t" r="r" b="b"/>
            <a:pathLst>
              <a:path w="1066800" h="762000">
                <a:moveTo>
                  <a:pt x="0" y="127000"/>
                </a:moveTo>
                <a:lnTo>
                  <a:pt x="9985" y="77581"/>
                </a:lnTo>
                <a:lnTo>
                  <a:pt x="37210" y="37211"/>
                </a:lnTo>
                <a:lnTo>
                  <a:pt x="77581" y="9985"/>
                </a:lnTo>
                <a:lnTo>
                  <a:pt x="127000" y="0"/>
                </a:lnTo>
                <a:lnTo>
                  <a:pt x="939800" y="0"/>
                </a:lnTo>
                <a:lnTo>
                  <a:pt x="989218" y="9985"/>
                </a:lnTo>
                <a:lnTo>
                  <a:pt x="1029589" y="37211"/>
                </a:lnTo>
                <a:lnTo>
                  <a:pt x="1056814" y="77581"/>
                </a:lnTo>
                <a:lnTo>
                  <a:pt x="1066800" y="127000"/>
                </a:lnTo>
                <a:lnTo>
                  <a:pt x="1066800" y="635000"/>
                </a:lnTo>
                <a:lnTo>
                  <a:pt x="1056814" y="684418"/>
                </a:lnTo>
                <a:lnTo>
                  <a:pt x="1029589" y="724788"/>
                </a:lnTo>
                <a:lnTo>
                  <a:pt x="989218" y="752014"/>
                </a:lnTo>
                <a:lnTo>
                  <a:pt x="939800" y="762000"/>
                </a:lnTo>
                <a:lnTo>
                  <a:pt x="127000" y="762000"/>
                </a:lnTo>
                <a:lnTo>
                  <a:pt x="77581" y="752014"/>
                </a:lnTo>
                <a:lnTo>
                  <a:pt x="37210" y="724788"/>
                </a:lnTo>
                <a:lnTo>
                  <a:pt x="9985" y="684418"/>
                </a:lnTo>
                <a:lnTo>
                  <a:pt x="0" y="635000"/>
                </a:lnTo>
                <a:lnTo>
                  <a:pt x="0" y="1270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75447" y="5638800"/>
            <a:ext cx="1069848" cy="7589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75447" y="5638800"/>
            <a:ext cx="1069975" cy="759460"/>
          </a:xfrm>
          <a:custGeom>
            <a:avLst/>
            <a:gdLst/>
            <a:ahLst/>
            <a:cxnLst/>
            <a:rect l="l" t="t" r="r" b="b"/>
            <a:pathLst>
              <a:path w="1069975" h="759460">
                <a:moveTo>
                  <a:pt x="0" y="126491"/>
                </a:moveTo>
                <a:lnTo>
                  <a:pt x="9941" y="77254"/>
                </a:lnTo>
                <a:lnTo>
                  <a:pt x="37052" y="37047"/>
                </a:lnTo>
                <a:lnTo>
                  <a:pt x="77259" y="9939"/>
                </a:lnTo>
                <a:lnTo>
                  <a:pt x="126492" y="0"/>
                </a:lnTo>
                <a:lnTo>
                  <a:pt x="943355" y="0"/>
                </a:lnTo>
                <a:lnTo>
                  <a:pt x="992588" y="9939"/>
                </a:lnTo>
                <a:lnTo>
                  <a:pt x="1032795" y="37047"/>
                </a:lnTo>
                <a:lnTo>
                  <a:pt x="1059906" y="77254"/>
                </a:lnTo>
                <a:lnTo>
                  <a:pt x="1069848" y="126491"/>
                </a:lnTo>
                <a:lnTo>
                  <a:pt x="1069848" y="632460"/>
                </a:lnTo>
                <a:lnTo>
                  <a:pt x="1059906" y="681697"/>
                </a:lnTo>
                <a:lnTo>
                  <a:pt x="1032795" y="721904"/>
                </a:lnTo>
                <a:lnTo>
                  <a:pt x="992588" y="749012"/>
                </a:lnTo>
                <a:lnTo>
                  <a:pt x="943355" y="758952"/>
                </a:lnTo>
                <a:lnTo>
                  <a:pt x="126492" y="758952"/>
                </a:lnTo>
                <a:lnTo>
                  <a:pt x="77259" y="749012"/>
                </a:lnTo>
                <a:lnTo>
                  <a:pt x="37052" y="721904"/>
                </a:lnTo>
                <a:lnTo>
                  <a:pt x="9941" y="681697"/>
                </a:lnTo>
                <a:lnTo>
                  <a:pt x="0" y="632460"/>
                </a:lnTo>
                <a:lnTo>
                  <a:pt x="0" y="12649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80643" y="1506226"/>
            <a:ext cx="6568440" cy="198310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00"/>
              </a:spcBef>
            </a:pPr>
            <a:r>
              <a:rPr sz="3200" b="1" spc="-35" dirty="0">
                <a:latin typeface="Calibri"/>
                <a:cs typeface="Calibri"/>
              </a:rPr>
              <a:t>Value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Network</a:t>
            </a:r>
            <a:endParaRPr sz="3200">
              <a:latin typeface="Calibri"/>
              <a:cs typeface="Calibri"/>
            </a:endParaRPr>
          </a:p>
          <a:p>
            <a:pPr marL="927100" marR="5080" algn="just">
              <a:lnSpc>
                <a:spcPct val="100000"/>
              </a:lnSpc>
              <a:spcBef>
                <a:spcPts val="690"/>
              </a:spcBef>
            </a:pPr>
            <a:r>
              <a:rPr sz="2200" dirty="0">
                <a:latin typeface="Calibri"/>
                <a:cs typeface="Calibri"/>
              </a:rPr>
              <a:t>“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30" dirty="0">
                <a:latin typeface="Calibri"/>
                <a:cs typeface="Calibri"/>
              </a:rPr>
              <a:t>system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partnerships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5" dirty="0">
                <a:latin typeface="Calibri"/>
                <a:cs typeface="Calibri"/>
              </a:rPr>
              <a:t>alliances 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firm </a:t>
            </a:r>
            <a:r>
              <a:rPr sz="2800" spc="-15" dirty="0">
                <a:latin typeface="Calibri"/>
                <a:cs typeface="Calibri"/>
              </a:rPr>
              <a:t>creates to source, </a:t>
            </a:r>
            <a:r>
              <a:rPr sz="2800" spc="-10" dirty="0">
                <a:latin typeface="Calibri"/>
                <a:cs typeface="Calibri"/>
              </a:rPr>
              <a:t>augment 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deliver </a:t>
            </a:r>
            <a:r>
              <a:rPr sz="2800" spc="-5" dirty="0">
                <a:latin typeface="Calibri"/>
                <a:cs typeface="Calibri"/>
              </a:rPr>
              <a:t>its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offerings</a:t>
            </a:r>
            <a:r>
              <a:rPr sz="2600" spc="-15" dirty="0">
                <a:latin typeface="Calibri"/>
                <a:cs typeface="Calibri"/>
              </a:rPr>
              <a:t>”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492235" y="6465214"/>
            <a:ext cx="1282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9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80643" y="3517772"/>
            <a:ext cx="59201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0" dirty="0">
                <a:latin typeface="Calibri"/>
                <a:cs typeface="Calibri"/>
              </a:rPr>
              <a:t>Kotler, </a:t>
            </a:r>
            <a:r>
              <a:rPr sz="1400" b="1" spc="-55" dirty="0">
                <a:latin typeface="Calibri"/>
                <a:cs typeface="Calibri"/>
              </a:rPr>
              <a:t>P., </a:t>
            </a:r>
            <a:r>
              <a:rPr sz="1400" b="1" dirty="0">
                <a:latin typeface="Calibri"/>
                <a:cs typeface="Calibri"/>
              </a:rPr>
              <a:t>and </a:t>
            </a:r>
            <a:r>
              <a:rPr sz="1400" b="1" spc="-5" dirty="0">
                <a:latin typeface="Calibri"/>
                <a:cs typeface="Calibri"/>
              </a:rPr>
              <a:t>Keller (2012) Marketing Management. Pearson Education</a:t>
            </a:r>
            <a:r>
              <a:rPr sz="1400" b="1" spc="-6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Limited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80643" y="3946635"/>
            <a:ext cx="2326640" cy="260350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3000" b="1" spc="-20" dirty="0">
                <a:latin typeface="Calibri"/>
                <a:cs typeface="Calibri"/>
              </a:rPr>
              <a:t>May</a:t>
            </a:r>
            <a:r>
              <a:rPr sz="3000" b="1" spc="-40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Includes</a:t>
            </a:r>
            <a:endParaRPr sz="3000">
              <a:latin typeface="Calibri"/>
              <a:cs typeface="Calibri"/>
            </a:endParaRPr>
          </a:p>
          <a:p>
            <a:pPr marL="1155700" indent="-34353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200" spc="-10" dirty="0">
                <a:latin typeface="Calibri"/>
                <a:cs typeface="Calibri"/>
              </a:rPr>
              <a:t>Suppliers</a:t>
            </a:r>
            <a:endParaRPr sz="2200">
              <a:latin typeface="Calibri"/>
              <a:cs typeface="Calibri"/>
            </a:endParaRPr>
          </a:p>
          <a:p>
            <a:pPr marL="1155700" indent="-343535">
              <a:lnSpc>
                <a:spcPct val="100000"/>
              </a:lnSpc>
              <a:spcBef>
                <a:spcPts val="53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200" spc="-10" dirty="0">
                <a:latin typeface="Calibri"/>
                <a:cs typeface="Calibri"/>
              </a:rPr>
              <a:t>Customer</a:t>
            </a:r>
            <a:endParaRPr sz="2200">
              <a:latin typeface="Calibri"/>
              <a:cs typeface="Calibri"/>
            </a:endParaRPr>
          </a:p>
          <a:p>
            <a:pPr marL="1155700" indent="-343535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200" spc="-10" dirty="0">
                <a:latin typeface="Calibri"/>
                <a:cs typeface="Calibri"/>
              </a:rPr>
              <a:t>Consumer</a:t>
            </a:r>
            <a:endParaRPr sz="2200">
              <a:latin typeface="Calibri"/>
              <a:cs typeface="Calibri"/>
            </a:endParaRPr>
          </a:p>
          <a:p>
            <a:pPr marL="1155700" indent="-34353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200" spc="-10" dirty="0">
                <a:latin typeface="Calibri"/>
                <a:cs typeface="Calibri"/>
              </a:rPr>
              <a:t>Media</a:t>
            </a:r>
            <a:endParaRPr sz="2200">
              <a:latin typeface="Calibri"/>
              <a:cs typeface="Calibri"/>
            </a:endParaRPr>
          </a:p>
          <a:p>
            <a:pPr marL="1155700" indent="-343535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200" spc="-20" dirty="0">
                <a:latin typeface="Calibri"/>
                <a:cs typeface="Calibri"/>
              </a:rPr>
              <a:t>Etc.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6BF2264-DA09-4A35-8C40-3E69F64917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125" y="40562"/>
            <a:ext cx="1161071" cy="12660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1707</Words>
  <Application>Microsoft Office PowerPoint</Application>
  <PresentationFormat>On-screen Show (4:3)</PresentationFormat>
  <Paragraphs>364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Bookman Old Style</vt:lpstr>
      <vt:lpstr>Calibri</vt:lpstr>
      <vt:lpstr>Times New Roman</vt:lpstr>
      <vt:lpstr>Office Theme</vt:lpstr>
      <vt:lpstr>DELIVERING VALUE</vt:lpstr>
      <vt:lpstr>CONTENT</vt:lpstr>
      <vt:lpstr>DESIGNING &amp; MANAGING  INTEGRATED MARKETING CHANNELS</vt:lpstr>
      <vt:lpstr>MARKETING CHANNELS  AND VALUE NETWORKS</vt:lpstr>
      <vt:lpstr>Why It’s Important</vt:lpstr>
      <vt:lpstr>MARKETING CHANNELS  AND VALUE NETWORKS</vt:lpstr>
      <vt:lpstr>HYBRID CHANNEL &amp; MULTICHANNEL MARKETING</vt:lpstr>
      <vt:lpstr>HYBRID CHANNEL &amp; MULTICHANNEL MARKETING</vt:lpstr>
      <vt:lpstr>VALUE NETWORKS</vt:lpstr>
      <vt:lpstr>THE ROLE OF MARKETING CHANNEL</vt:lpstr>
      <vt:lpstr>THE ROLE OF MARKETING CHANNEL</vt:lpstr>
      <vt:lpstr>THE ROLE OF MARKETING CHANNEL</vt:lpstr>
      <vt:lpstr>CHANNEL DESIGN DECISIONS</vt:lpstr>
      <vt:lpstr>Analyzing Consumer Needs And Wants</vt:lpstr>
      <vt:lpstr>Establishing Objectives and Constraints</vt:lpstr>
      <vt:lpstr>IDENTIFYING MAJOR CHANNEL  ALTERNATIVES</vt:lpstr>
      <vt:lpstr>EVALUATING</vt:lpstr>
      <vt:lpstr>CHANNEL MANAGEMENT DECISION</vt:lpstr>
      <vt:lpstr>CHANNEL INTEGRATION &amp; SYSTEM</vt:lpstr>
      <vt:lpstr>CONFLICT, COOPERATION &amp;  COMPETITION</vt:lpstr>
      <vt:lpstr>CONFLICT, COOPERATION &amp;  COMPETITION</vt:lpstr>
      <vt:lpstr>CONFLICT, COOPERATION &amp;  COMPETITION</vt:lpstr>
      <vt:lpstr>CONFLICT, COOPERATION &amp;  COMPETITION</vt:lpstr>
      <vt:lpstr>CONFLICT, COOPERATION &amp;  COMPETITION</vt:lpstr>
      <vt:lpstr>CONFLICT, COOPERATION &amp;  COMPETITION</vt:lpstr>
      <vt:lpstr>CONFLICT, COOPERATION &amp;  COMPETITION</vt:lpstr>
      <vt:lpstr>CONFLICT, COOPERATION &amp;  COMPETITION</vt:lpstr>
      <vt:lpstr>E-COMMERCE</vt:lpstr>
      <vt:lpstr>E-COMMERCE</vt:lpstr>
      <vt:lpstr>MANAGING RETAILING,  WHOLESALING &amp; LOGISTICS</vt:lpstr>
      <vt:lpstr>RETAILING</vt:lpstr>
      <vt:lpstr>RETAILING</vt:lpstr>
      <vt:lpstr>RETAILING</vt:lpstr>
      <vt:lpstr>MARKETING DECISIONS IN RETAILING</vt:lpstr>
      <vt:lpstr>PRIVATE LABELS</vt:lpstr>
      <vt:lpstr>WHOLESALING</vt:lpstr>
      <vt:lpstr>WHOLESALING</vt:lpstr>
      <vt:lpstr>MARKET LOGISTIC</vt:lpstr>
      <vt:lpstr>MARKET LOGISTIC</vt:lpstr>
      <vt:lpstr>CONCLUSION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DELIVERING VALUE</dc:title>
  <dc:creator>Admin</dc:creator>
  <cp:lastModifiedBy>Admin</cp:lastModifiedBy>
  <cp:revision>2</cp:revision>
  <dcterms:created xsi:type="dcterms:W3CDTF">2020-03-04T06:17:04Z</dcterms:created>
  <dcterms:modified xsi:type="dcterms:W3CDTF">2020-03-04T09:31:12Z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2014-11-27T00:00:00Z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2020-03-04T00:00:00Z</vt:filetime>
  </property>
</Properties>
</file>